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394" r:id="rId2"/>
    <p:sldId id="431" r:id="rId3"/>
    <p:sldId id="515" r:id="rId4"/>
    <p:sldId id="532" r:id="rId5"/>
    <p:sldId id="488" r:id="rId6"/>
    <p:sldId id="393" r:id="rId7"/>
    <p:sldId id="533" r:id="rId8"/>
    <p:sldId id="516" r:id="rId9"/>
    <p:sldId id="534" r:id="rId10"/>
    <p:sldId id="492" r:id="rId11"/>
    <p:sldId id="535" r:id="rId12"/>
    <p:sldId id="536" r:id="rId13"/>
    <p:sldId id="520" r:id="rId14"/>
    <p:sldId id="531" r:id="rId15"/>
    <p:sldId id="537" r:id="rId16"/>
    <p:sldId id="523" r:id="rId17"/>
    <p:sldId id="538" r:id="rId18"/>
    <p:sldId id="539" r:id="rId19"/>
    <p:sldId id="540" r:id="rId20"/>
    <p:sldId id="543" r:id="rId21"/>
    <p:sldId id="541" r:id="rId22"/>
    <p:sldId id="544" r:id="rId23"/>
    <p:sldId id="545" r:id="rId24"/>
    <p:sldId id="542" r:id="rId25"/>
    <p:sldId id="546" r:id="rId26"/>
    <p:sldId id="547" r:id="rId27"/>
    <p:sldId id="548" r:id="rId28"/>
    <p:sldId id="549" r:id="rId29"/>
    <p:sldId id="550" r:id="rId30"/>
    <p:sldId id="509" r:id="rId31"/>
    <p:sldId id="486" r:id="rId32"/>
    <p:sldId id="485" r:id="rId33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5E1"/>
    <a:srgbClr val="E4F6FD"/>
    <a:srgbClr val="E9E1F3"/>
    <a:srgbClr val="F6FAF4"/>
    <a:srgbClr val="14B80C"/>
    <a:srgbClr val="FFFFFF"/>
    <a:srgbClr val="FDE4E7"/>
    <a:srgbClr val="FCD8DD"/>
    <a:srgbClr val="FEF7F5"/>
    <a:srgbClr val="6F51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9" autoAdjust="0"/>
    <p:restoredTop sz="94360" autoAdjust="0"/>
  </p:normalViewPr>
  <p:slideViewPr>
    <p:cSldViewPr>
      <p:cViewPr varScale="1">
        <p:scale>
          <a:sx n="99" d="100"/>
          <a:sy n="99" d="100"/>
        </p:scale>
        <p:origin x="90" y="7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391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439239E-7F95-48E0-AA17-5399508407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0F96DA6-C961-4C04-AAC2-09FAAB56D3C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13232DB2-2C5D-4A05-A36C-1A404DF7A27F}" type="datetimeFigureOut">
              <a:rPr lang="zh-CN" altLang="en-US"/>
              <a:pPr>
                <a:defRPr/>
              </a:pPr>
              <a:t>2024/10/23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DE0064-E250-475B-A74E-40DC9201BC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799547-F9A7-42E2-9C38-7AFEE21DC2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C618F08-FE73-45A1-B5E8-1D0E9FF362E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AA08C87-AA31-411F-9DA2-B5DD74FF68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46994D-2C63-4157-9D9F-9E367687223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CB3B3F1E-C19C-4276-9326-4520EBF828E8}" type="datetimeFigureOut">
              <a:rPr lang="zh-CN" altLang="en-US"/>
              <a:pPr>
                <a:defRPr/>
              </a:pPr>
              <a:t>2024/10/23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B3ADEF60-6F2D-44B7-9606-3FD1F17F8B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0E7FCF53-25AB-42F3-AA19-F3395AFA6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4A2454-8F9E-4BD2-AB58-46944EB6097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2E4FE4-41EB-4B6B-8A76-309B3A0AE6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5FD8123B-06EB-499A-A23B-E888780D9545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2874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4590F4D-5B95-BF4B-A422-F4203BE05B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400" y="123478"/>
            <a:ext cx="786897" cy="69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86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rgbClr val="F6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A32A66E-60BE-4379-8B08-F453123FBC75}"/>
              </a:ext>
            </a:extLst>
          </p:cNvPr>
          <p:cNvGrpSpPr/>
          <p:nvPr userDrawn="1"/>
        </p:nvGrpSpPr>
        <p:grpSpPr>
          <a:xfrm>
            <a:off x="63428" y="25961"/>
            <a:ext cx="9016275" cy="5054938"/>
            <a:chOff x="63428" y="25961"/>
            <a:chExt cx="9016275" cy="5054938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233E8B3-D8D2-4DCF-A648-EA656C2586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090970" y="25961"/>
              <a:ext cx="773974" cy="683977"/>
            </a:xfrm>
            <a:prstGeom prst="rect">
              <a:avLst/>
            </a:prstGeom>
          </p:spPr>
        </p:pic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BE5754D4-5CA2-4F17-B9C6-9912FE2E86D0}"/>
                </a:ext>
              </a:extLst>
            </p:cNvPr>
            <p:cNvGrpSpPr/>
            <p:nvPr userDrawn="1"/>
          </p:nvGrpSpPr>
          <p:grpSpPr>
            <a:xfrm>
              <a:off x="882687" y="364502"/>
              <a:ext cx="6952331" cy="4541901"/>
              <a:chOff x="882687" y="364502"/>
              <a:chExt cx="6952331" cy="4541901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135A474F-60B5-4B7C-AC49-ADE7C5F7FD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2687" y="4906403"/>
                <a:ext cx="5425245" cy="0"/>
              </a:xfrm>
              <a:prstGeom prst="line">
                <a:avLst/>
              </a:prstGeom>
              <a:ln w="57150">
                <a:solidFill>
                  <a:srgbClr val="82A6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>
                <a:extLst>
                  <a:ext uri="{FF2B5EF4-FFF2-40B4-BE49-F238E27FC236}">
                    <a16:creationId xmlns:a16="http://schemas.microsoft.com/office/drawing/2014/main" id="{D2592709-3792-4156-9122-431CC4B7B003}"/>
                  </a:ext>
                </a:extLst>
              </p:cNvPr>
              <p:cNvCxnSpPr>
                <a:cxnSpLocks/>
                <a:stCxn id="3" idx="1"/>
              </p:cNvCxnSpPr>
              <p:nvPr/>
            </p:nvCxnSpPr>
            <p:spPr>
              <a:xfrm flipH="1" flipV="1">
                <a:off x="1200156" y="364502"/>
                <a:ext cx="6634862" cy="3448"/>
              </a:xfrm>
              <a:prstGeom prst="line">
                <a:avLst/>
              </a:prstGeom>
              <a:ln w="57150">
                <a:solidFill>
                  <a:srgbClr val="82A6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0BC766F-C7E8-4298-B88F-EBD8E6343B00}"/>
                </a:ext>
              </a:extLst>
            </p:cNvPr>
            <p:cNvGrpSpPr/>
            <p:nvPr userDrawn="1"/>
          </p:nvGrpSpPr>
          <p:grpSpPr>
            <a:xfrm flipV="1">
              <a:off x="99575" y="4783808"/>
              <a:ext cx="783112" cy="245190"/>
              <a:chOff x="816949" y="456978"/>
              <a:chExt cx="783112" cy="245190"/>
            </a:xfrm>
          </p:grpSpPr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3EA88B3F-FF81-405F-AB2B-2B7A095E3C01}"/>
                  </a:ext>
                </a:extLst>
              </p:cNvPr>
              <p:cNvSpPr/>
              <p:nvPr/>
            </p:nvSpPr>
            <p:spPr>
              <a:xfrm rot="10800000" flipH="1">
                <a:off x="816949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F57A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2" name="平行四边形 11">
                <a:extLst>
                  <a:ext uri="{FF2B5EF4-FFF2-40B4-BE49-F238E27FC236}">
                    <a16:creationId xmlns:a16="http://schemas.microsoft.com/office/drawing/2014/main" id="{29808F8C-FB48-457E-BA07-454D714344AA}"/>
                  </a:ext>
                </a:extLst>
              </p:cNvPr>
              <p:cNvSpPr/>
              <p:nvPr/>
            </p:nvSpPr>
            <p:spPr>
              <a:xfrm rot="10800000" flipH="1">
                <a:off x="1017549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84CC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3" name="平行四边形 12">
                <a:extLst>
                  <a:ext uri="{FF2B5EF4-FFF2-40B4-BE49-F238E27FC236}">
                    <a16:creationId xmlns:a16="http://schemas.microsoft.com/office/drawing/2014/main" id="{0239C03E-1134-475C-8626-25EB493740AB}"/>
                  </a:ext>
                </a:extLst>
              </p:cNvPr>
              <p:cNvSpPr/>
              <p:nvPr/>
            </p:nvSpPr>
            <p:spPr>
              <a:xfrm rot="10800000" flipH="1">
                <a:off x="1224261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F4B2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4" name="平行四边形 13">
                <a:extLst>
                  <a:ext uri="{FF2B5EF4-FFF2-40B4-BE49-F238E27FC236}">
                    <a16:creationId xmlns:a16="http://schemas.microsoft.com/office/drawing/2014/main" id="{B023BE3A-D796-48DA-BAAE-72227A76796D}"/>
                  </a:ext>
                </a:extLst>
              </p:cNvPr>
              <p:cNvSpPr/>
              <p:nvPr/>
            </p:nvSpPr>
            <p:spPr>
              <a:xfrm rot="10800000" flipH="1">
                <a:off x="1412161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89E0E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</p:grp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3E5C6672-F4F3-4C2F-AC03-276529589C7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933" r="243"/>
            <a:stretch/>
          </p:blipFill>
          <p:spPr>
            <a:xfrm>
              <a:off x="63428" y="159088"/>
              <a:ext cx="1787823" cy="387814"/>
            </a:xfrm>
            <a:prstGeom prst="roundRect">
              <a:avLst>
                <a:gd name="adj" fmla="val 50000"/>
              </a:avLst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99EA7A84-5D5E-4851-9FBD-65E9A13C6BDA}"/>
                </a:ext>
              </a:extLst>
            </p:cNvPr>
            <p:cNvSpPr/>
            <p:nvPr userDrawn="1"/>
          </p:nvSpPr>
          <p:spPr>
            <a:xfrm>
              <a:off x="6013622" y="4685688"/>
              <a:ext cx="3066081" cy="395211"/>
            </a:xfrm>
            <a:prstGeom prst="roundRect">
              <a:avLst>
                <a:gd name="adj" fmla="val 50000"/>
              </a:avLst>
            </a:prstGeom>
            <a:solidFill>
              <a:srgbClr val="82A6DC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8989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bg>
      <p:bgPr>
        <a:solidFill>
          <a:srgbClr val="F6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22FECFF-C885-423C-87B2-0996975665F4}"/>
              </a:ext>
            </a:extLst>
          </p:cNvPr>
          <p:cNvGrpSpPr/>
          <p:nvPr userDrawn="1"/>
        </p:nvGrpSpPr>
        <p:grpSpPr>
          <a:xfrm>
            <a:off x="55015" y="25961"/>
            <a:ext cx="9024688" cy="5054938"/>
            <a:chOff x="55015" y="25961"/>
            <a:chExt cx="9024688" cy="5054938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233E8B3-D8D2-4DCF-A648-EA656C2586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090970" y="25961"/>
              <a:ext cx="773974" cy="683977"/>
            </a:xfrm>
            <a:prstGeom prst="rect">
              <a:avLst/>
            </a:prstGeom>
          </p:spPr>
        </p:pic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99EA7A84-5D5E-4851-9FBD-65E9A13C6BDA}"/>
                </a:ext>
              </a:extLst>
            </p:cNvPr>
            <p:cNvSpPr/>
            <p:nvPr userDrawn="1"/>
          </p:nvSpPr>
          <p:spPr>
            <a:xfrm>
              <a:off x="6013622" y="4685688"/>
              <a:ext cx="3066081" cy="395211"/>
            </a:xfrm>
            <a:prstGeom prst="roundRect">
              <a:avLst>
                <a:gd name="adj" fmla="val 50000"/>
              </a:avLst>
            </a:prstGeom>
            <a:solidFill>
              <a:srgbClr val="82A6DC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BE5754D4-5CA2-4F17-B9C6-9912FE2E86D0}"/>
                </a:ext>
              </a:extLst>
            </p:cNvPr>
            <p:cNvGrpSpPr/>
            <p:nvPr userDrawn="1"/>
          </p:nvGrpSpPr>
          <p:grpSpPr>
            <a:xfrm>
              <a:off x="882687" y="364502"/>
              <a:ext cx="6952331" cy="4541901"/>
              <a:chOff x="882687" y="364502"/>
              <a:chExt cx="6952331" cy="4541901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135A474F-60B5-4B7C-AC49-ADE7C5F7FD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2687" y="4906403"/>
                <a:ext cx="5425245" cy="0"/>
              </a:xfrm>
              <a:prstGeom prst="line">
                <a:avLst/>
              </a:prstGeom>
              <a:ln w="57150">
                <a:solidFill>
                  <a:srgbClr val="82A6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>
                <a:extLst>
                  <a:ext uri="{FF2B5EF4-FFF2-40B4-BE49-F238E27FC236}">
                    <a16:creationId xmlns:a16="http://schemas.microsoft.com/office/drawing/2014/main" id="{D2592709-3792-4156-9122-431CC4B7B003}"/>
                  </a:ext>
                </a:extLst>
              </p:cNvPr>
              <p:cNvCxnSpPr>
                <a:cxnSpLocks/>
                <a:stCxn id="3" idx="1"/>
              </p:cNvCxnSpPr>
              <p:nvPr/>
            </p:nvCxnSpPr>
            <p:spPr>
              <a:xfrm flipH="1" flipV="1">
                <a:off x="1200156" y="364502"/>
                <a:ext cx="6634862" cy="3448"/>
              </a:xfrm>
              <a:prstGeom prst="line">
                <a:avLst/>
              </a:prstGeom>
              <a:ln w="57150">
                <a:solidFill>
                  <a:srgbClr val="82A6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0BC766F-C7E8-4298-B88F-EBD8E6343B00}"/>
                </a:ext>
              </a:extLst>
            </p:cNvPr>
            <p:cNvGrpSpPr/>
            <p:nvPr userDrawn="1"/>
          </p:nvGrpSpPr>
          <p:grpSpPr>
            <a:xfrm flipV="1">
              <a:off x="99575" y="4783808"/>
              <a:ext cx="783112" cy="245190"/>
              <a:chOff x="816949" y="456978"/>
              <a:chExt cx="783112" cy="245190"/>
            </a:xfrm>
          </p:grpSpPr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3EA88B3F-FF81-405F-AB2B-2B7A095E3C01}"/>
                  </a:ext>
                </a:extLst>
              </p:cNvPr>
              <p:cNvSpPr/>
              <p:nvPr/>
            </p:nvSpPr>
            <p:spPr>
              <a:xfrm rot="10800000" flipH="1">
                <a:off x="816949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F57A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2" name="平行四边形 11">
                <a:extLst>
                  <a:ext uri="{FF2B5EF4-FFF2-40B4-BE49-F238E27FC236}">
                    <a16:creationId xmlns:a16="http://schemas.microsoft.com/office/drawing/2014/main" id="{29808F8C-FB48-457E-BA07-454D714344AA}"/>
                  </a:ext>
                </a:extLst>
              </p:cNvPr>
              <p:cNvSpPr/>
              <p:nvPr/>
            </p:nvSpPr>
            <p:spPr>
              <a:xfrm rot="10800000" flipH="1">
                <a:off x="1017549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84CC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3" name="平行四边形 12">
                <a:extLst>
                  <a:ext uri="{FF2B5EF4-FFF2-40B4-BE49-F238E27FC236}">
                    <a16:creationId xmlns:a16="http://schemas.microsoft.com/office/drawing/2014/main" id="{0239C03E-1134-475C-8626-25EB493740AB}"/>
                  </a:ext>
                </a:extLst>
              </p:cNvPr>
              <p:cNvSpPr/>
              <p:nvPr/>
            </p:nvSpPr>
            <p:spPr>
              <a:xfrm rot="10800000" flipH="1">
                <a:off x="1224261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F4B2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4" name="平行四边形 13">
                <a:extLst>
                  <a:ext uri="{FF2B5EF4-FFF2-40B4-BE49-F238E27FC236}">
                    <a16:creationId xmlns:a16="http://schemas.microsoft.com/office/drawing/2014/main" id="{B023BE3A-D796-48DA-BAAE-72227A76796D}"/>
                  </a:ext>
                </a:extLst>
              </p:cNvPr>
              <p:cNvSpPr/>
              <p:nvPr/>
            </p:nvSpPr>
            <p:spPr>
              <a:xfrm rot="10800000" flipH="1">
                <a:off x="1412161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89E0E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</p:grp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74576A47-A1AF-45FA-82BE-C25730798F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55015" y="159088"/>
              <a:ext cx="1809092" cy="389927"/>
            </a:xfrm>
            <a:prstGeom prst="roundRect">
              <a:avLst>
                <a:gd name="adj" fmla="val 50000"/>
              </a:avLst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66263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solidFill>
          <a:srgbClr val="F6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80CCE6C-0C55-410E-B161-296A9F51AC31}"/>
              </a:ext>
            </a:extLst>
          </p:cNvPr>
          <p:cNvGrpSpPr/>
          <p:nvPr userDrawn="1"/>
        </p:nvGrpSpPr>
        <p:grpSpPr>
          <a:xfrm>
            <a:off x="52794" y="25961"/>
            <a:ext cx="9026909" cy="5054938"/>
            <a:chOff x="52794" y="25961"/>
            <a:chExt cx="9026909" cy="5054938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233E8B3-D8D2-4DCF-A648-EA656C2586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090970" y="25961"/>
              <a:ext cx="773974" cy="683977"/>
            </a:xfrm>
            <a:prstGeom prst="rect">
              <a:avLst/>
            </a:prstGeom>
          </p:spPr>
        </p:pic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99EA7A84-5D5E-4851-9FBD-65E9A13C6BDA}"/>
                </a:ext>
              </a:extLst>
            </p:cNvPr>
            <p:cNvSpPr/>
            <p:nvPr userDrawn="1"/>
          </p:nvSpPr>
          <p:spPr>
            <a:xfrm>
              <a:off x="6013622" y="4685688"/>
              <a:ext cx="3066081" cy="395211"/>
            </a:xfrm>
            <a:prstGeom prst="roundRect">
              <a:avLst>
                <a:gd name="adj" fmla="val 50000"/>
              </a:avLst>
            </a:prstGeom>
            <a:solidFill>
              <a:srgbClr val="82A6DC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BE5754D4-5CA2-4F17-B9C6-9912FE2E86D0}"/>
                </a:ext>
              </a:extLst>
            </p:cNvPr>
            <p:cNvGrpSpPr/>
            <p:nvPr userDrawn="1"/>
          </p:nvGrpSpPr>
          <p:grpSpPr>
            <a:xfrm>
              <a:off x="882687" y="364502"/>
              <a:ext cx="6952331" cy="4541901"/>
              <a:chOff x="882687" y="364502"/>
              <a:chExt cx="6952331" cy="4541901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135A474F-60B5-4B7C-AC49-ADE7C5F7FD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2687" y="4906403"/>
                <a:ext cx="5425245" cy="0"/>
              </a:xfrm>
              <a:prstGeom prst="line">
                <a:avLst/>
              </a:prstGeom>
              <a:ln w="57150">
                <a:solidFill>
                  <a:srgbClr val="82A6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>
                <a:extLst>
                  <a:ext uri="{FF2B5EF4-FFF2-40B4-BE49-F238E27FC236}">
                    <a16:creationId xmlns:a16="http://schemas.microsoft.com/office/drawing/2014/main" id="{D2592709-3792-4156-9122-431CC4B7B003}"/>
                  </a:ext>
                </a:extLst>
              </p:cNvPr>
              <p:cNvCxnSpPr>
                <a:cxnSpLocks/>
                <a:stCxn id="3" idx="1"/>
              </p:cNvCxnSpPr>
              <p:nvPr/>
            </p:nvCxnSpPr>
            <p:spPr>
              <a:xfrm flipH="1" flipV="1">
                <a:off x="1200156" y="364502"/>
                <a:ext cx="6634862" cy="3448"/>
              </a:xfrm>
              <a:prstGeom prst="line">
                <a:avLst/>
              </a:prstGeom>
              <a:ln w="57150">
                <a:solidFill>
                  <a:srgbClr val="82A6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3762C4F-17EA-459A-9293-D6DD801DF3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52794" y="159088"/>
              <a:ext cx="1809092" cy="395211"/>
            </a:xfrm>
            <a:prstGeom prst="roundRect">
              <a:avLst>
                <a:gd name="adj" fmla="val 50000"/>
              </a:avLst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0BC766F-C7E8-4298-B88F-EBD8E6343B00}"/>
                </a:ext>
              </a:extLst>
            </p:cNvPr>
            <p:cNvGrpSpPr/>
            <p:nvPr userDrawn="1"/>
          </p:nvGrpSpPr>
          <p:grpSpPr>
            <a:xfrm flipV="1">
              <a:off x="99575" y="4783808"/>
              <a:ext cx="783112" cy="245190"/>
              <a:chOff x="816949" y="456978"/>
              <a:chExt cx="783112" cy="245190"/>
            </a:xfrm>
          </p:grpSpPr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3EA88B3F-FF81-405F-AB2B-2B7A095E3C01}"/>
                  </a:ext>
                </a:extLst>
              </p:cNvPr>
              <p:cNvSpPr/>
              <p:nvPr/>
            </p:nvSpPr>
            <p:spPr>
              <a:xfrm rot="10800000" flipH="1">
                <a:off x="816949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F57A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2" name="平行四边形 11">
                <a:extLst>
                  <a:ext uri="{FF2B5EF4-FFF2-40B4-BE49-F238E27FC236}">
                    <a16:creationId xmlns:a16="http://schemas.microsoft.com/office/drawing/2014/main" id="{29808F8C-FB48-457E-BA07-454D714344AA}"/>
                  </a:ext>
                </a:extLst>
              </p:cNvPr>
              <p:cNvSpPr/>
              <p:nvPr/>
            </p:nvSpPr>
            <p:spPr>
              <a:xfrm rot="10800000" flipH="1">
                <a:off x="1017549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84CC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3" name="平行四边形 12">
                <a:extLst>
                  <a:ext uri="{FF2B5EF4-FFF2-40B4-BE49-F238E27FC236}">
                    <a16:creationId xmlns:a16="http://schemas.microsoft.com/office/drawing/2014/main" id="{0239C03E-1134-475C-8626-25EB493740AB}"/>
                  </a:ext>
                </a:extLst>
              </p:cNvPr>
              <p:cNvSpPr/>
              <p:nvPr/>
            </p:nvSpPr>
            <p:spPr>
              <a:xfrm rot="10800000" flipH="1">
                <a:off x="1224261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F4B2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4" name="平行四边形 13">
                <a:extLst>
                  <a:ext uri="{FF2B5EF4-FFF2-40B4-BE49-F238E27FC236}">
                    <a16:creationId xmlns:a16="http://schemas.microsoft.com/office/drawing/2014/main" id="{B023BE3A-D796-48DA-BAAE-72227A76796D}"/>
                  </a:ext>
                </a:extLst>
              </p:cNvPr>
              <p:cNvSpPr/>
              <p:nvPr/>
            </p:nvSpPr>
            <p:spPr>
              <a:xfrm rot="10800000" flipH="1">
                <a:off x="1412161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89E0E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3209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bg>
      <p:bgPr>
        <a:solidFill>
          <a:srgbClr val="F6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80CCE6C-0C55-410E-B161-296A9F51AC31}"/>
              </a:ext>
            </a:extLst>
          </p:cNvPr>
          <p:cNvGrpSpPr/>
          <p:nvPr userDrawn="1"/>
        </p:nvGrpSpPr>
        <p:grpSpPr>
          <a:xfrm>
            <a:off x="88279" y="25961"/>
            <a:ext cx="8991424" cy="5054938"/>
            <a:chOff x="88279" y="25961"/>
            <a:chExt cx="8991424" cy="5054938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233E8B3-D8D2-4DCF-A648-EA656C2586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090970" y="25961"/>
              <a:ext cx="773974" cy="683977"/>
            </a:xfrm>
            <a:prstGeom prst="rect">
              <a:avLst/>
            </a:prstGeom>
          </p:spPr>
        </p:pic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99EA7A84-5D5E-4851-9FBD-65E9A13C6BDA}"/>
                </a:ext>
              </a:extLst>
            </p:cNvPr>
            <p:cNvSpPr/>
            <p:nvPr userDrawn="1"/>
          </p:nvSpPr>
          <p:spPr>
            <a:xfrm>
              <a:off x="6013622" y="4685688"/>
              <a:ext cx="3066081" cy="395211"/>
            </a:xfrm>
            <a:prstGeom prst="roundRect">
              <a:avLst>
                <a:gd name="adj" fmla="val 50000"/>
              </a:avLst>
            </a:prstGeom>
            <a:solidFill>
              <a:srgbClr val="82A6DC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BE5754D4-5CA2-4F17-B9C6-9912FE2E86D0}"/>
                </a:ext>
              </a:extLst>
            </p:cNvPr>
            <p:cNvGrpSpPr/>
            <p:nvPr userDrawn="1"/>
          </p:nvGrpSpPr>
          <p:grpSpPr>
            <a:xfrm>
              <a:off x="882687" y="364502"/>
              <a:ext cx="6952331" cy="4541901"/>
              <a:chOff x="882687" y="364502"/>
              <a:chExt cx="6952331" cy="4541901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135A474F-60B5-4B7C-AC49-ADE7C5F7FD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2687" y="4906403"/>
                <a:ext cx="5425245" cy="0"/>
              </a:xfrm>
              <a:prstGeom prst="line">
                <a:avLst/>
              </a:prstGeom>
              <a:ln w="57150">
                <a:solidFill>
                  <a:srgbClr val="82A6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>
                <a:extLst>
                  <a:ext uri="{FF2B5EF4-FFF2-40B4-BE49-F238E27FC236}">
                    <a16:creationId xmlns:a16="http://schemas.microsoft.com/office/drawing/2014/main" id="{D2592709-3792-4156-9122-431CC4B7B003}"/>
                  </a:ext>
                </a:extLst>
              </p:cNvPr>
              <p:cNvCxnSpPr>
                <a:cxnSpLocks/>
                <a:stCxn id="3" idx="1"/>
              </p:cNvCxnSpPr>
              <p:nvPr/>
            </p:nvCxnSpPr>
            <p:spPr>
              <a:xfrm flipH="1" flipV="1">
                <a:off x="1200156" y="364502"/>
                <a:ext cx="6634862" cy="3448"/>
              </a:xfrm>
              <a:prstGeom prst="line">
                <a:avLst/>
              </a:prstGeom>
              <a:ln w="57150">
                <a:solidFill>
                  <a:srgbClr val="82A6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3762C4F-17EA-459A-9293-D6DD801DF3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79" y="159088"/>
              <a:ext cx="1738121" cy="395211"/>
            </a:xfrm>
            <a:prstGeom prst="roundRect">
              <a:avLst>
                <a:gd name="adj" fmla="val 50000"/>
              </a:avLst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0BC766F-C7E8-4298-B88F-EBD8E6343B00}"/>
                </a:ext>
              </a:extLst>
            </p:cNvPr>
            <p:cNvGrpSpPr/>
            <p:nvPr userDrawn="1"/>
          </p:nvGrpSpPr>
          <p:grpSpPr>
            <a:xfrm flipV="1">
              <a:off x="99575" y="4783808"/>
              <a:ext cx="783112" cy="245190"/>
              <a:chOff x="816949" y="456978"/>
              <a:chExt cx="783112" cy="245190"/>
            </a:xfrm>
          </p:grpSpPr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3EA88B3F-FF81-405F-AB2B-2B7A095E3C01}"/>
                  </a:ext>
                </a:extLst>
              </p:cNvPr>
              <p:cNvSpPr/>
              <p:nvPr/>
            </p:nvSpPr>
            <p:spPr>
              <a:xfrm rot="10800000" flipH="1">
                <a:off x="816949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F57A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2" name="平行四边形 11">
                <a:extLst>
                  <a:ext uri="{FF2B5EF4-FFF2-40B4-BE49-F238E27FC236}">
                    <a16:creationId xmlns:a16="http://schemas.microsoft.com/office/drawing/2014/main" id="{29808F8C-FB48-457E-BA07-454D714344AA}"/>
                  </a:ext>
                </a:extLst>
              </p:cNvPr>
              <p:cNvSpPr/>
              <p:nvPr/>
            </p:nvSpPr>
            <p:spPr>
              <a:xfrm rot="10800000" flipH="1">
                <a:off x="1017549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84CC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3" name="平行四边形 12">
                <a:extLst>
                  <a:ext uri="{FF2B5EF4-FFF2-40B4-BE49-F238E27FC236}">
                    <a16:creationId xmlns:a16="http://schemas.microsoft.com/office/drawing/2014/main" id="{0239C03E-1134-475C-8626-25EB493740AB}"/>
                  </a:ext>
                </a:extLst>
              </p:cNvPr>
              <p:cNvSpPr/>
              <p:nvPr/>
            </p:nvSpPr>
            <p:spPr>
              <a:xfrm rot="10800000" flipH="1">
                <a:off x="1224261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F4B2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4" name="平行四边形 13">
                <a:extLst>
                  <a:ext uri="{FF2B5EF4-FFF2-40B4-BE49-F238E27FC236}">
                    <a16:creationId xmlns:a16="http://schemas.microsoft.com/office/drawing/2014/main" id="{B023BE3A-D796-48DA-BAAE-72227A76796D}"/>
                  </a:ext>
                </a:extLst>
              </p:cNvPr>
              <p:cNvSpPr/>
              <p:nvPr/>
            </p:nvSpPr>
            <p:spPr>
              <a:xfrm rot="10800000" flipH="1">
                <a:off x="1412161" y="456978"/>
                <a:ext cx="187900" cy="245190"/>
              </a:xfrm>
              <a:prstGeom prst="parallelogram">
                <a:avLst>
                  <a:gd name="adj" fmla="val 25061"/>
                </a:avLst>
              </a:prstGeom>
              <a:solidFill>
                <a:srgbClr val="89E0E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宋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5423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251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7142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701" r:id="rId3"/>
    <p:sldLayoutId id="2147483702" r:id="rId4"/>
    <p:sldLayoutId id="2147483703" r:id="rId5"/>
    <p:sldLayoutId id="2147483704" r:id="rId6"/>
    <p:sldLayoutId id="2147483700" r:id="rId7"/>
    <p:sldLayoutId id="2147483699" r:id="rId8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slide" Target="slide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3.mp4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>
            <a:extLst>
              <a:ext uri="{FF2B5EF4-FFF2-40B4-BE49-F238E27FC236}">
                <a16:creationId xmlns:a16="http://schemas.microsoft.com/office/drawing/2014/main" id="{4BC2A27D-F5C0-439F-A83E-78D65D181CFD}"/>
              </a:ext>
            </a:extLst>
          </p:cNvPr>
          <p:cNvSpPr/>
          <p:nvPr/>
        </p:nvSpPr>
        <p:spPr>
          <a:xfrm>
            <a:off x="1491493" y="3431750"/>
            <a:ext cx="649288" cy="684213"/>
          </a:xfrm>
          <a:prstGeom prst="ellipse">
            <a:avLst/>
          </a:prstGeom>
          <a:solidFill>
            <a:srgbClr val="F19D73"/>
          </a:solidFill>
          <a:ln>
            <a:solidFill>
              <a:srgbClr val="ED80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075" name="标题 1">
            <a:extLst>
              <a:ext uri="{FF2B5EF4-FFF2-40B4-BE49-F238E27FC236}">
                <a16:creationId xmlns:a16="http://schemas.microsoft.com/office/drawing/2014/main" id="{FF67A2DD-7B88-65E8-CC4E-FF6373E914D7}"/>
              </a:ext>
            </a:extLst>
          </p:cNvPr>
          <p:cNvSpPr txBox="1">
            <a:spLocks/>
          </p:cNvSpPr>
          <p:nvPr/>
        </p:nvSpPr>
        <p:spPr bwMode="auto">
          <a:xfrm>
            <a:off x="1619672" y="3363838"/>
            <a:ext cx="6264696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8509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8509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8509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8509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 sz="4400" b="1" dirty="0">
                <a:latin typeface="楷体" panose="02010609060101010101" pitchFamily="49" charset="-122"/>
                <a:ea typeface="楷体" panose="02010609060101010101" pitchFamily="49" charset="-122"/>
              </a:rPr>
              <a:t>26 </a:t>
            </a:r>
            <a:r>
              <a:rPr lang="zh-CN" altLang="en-US" sz="4400" b="1" dirty="0">
                <a:latin typeface="楷体" panose="02010609060101010101" pitchFamily="49" charset="-122"/>
                <a:ea typeface="楷体" panose="02010609060101010101" pitchFamily="49" charset="-122"/>
              </a:rPr>
              <a:t>宝葫芦的秘密（节选）</a:t>
            </a:r>
          </a:p>
        </p:txBody>
      </p:sp>
      <p:sp>
        <p:nvSpPr>
          <p:cNvPr id="3077" name="文本框 10">
            <a:hlinkClick r:id="rId3" action="ppaction://hlinksldjump"/>
            <a:extLst>
              <a:ext uri="{FF2B5EF4-FFF2-40B4-BE49-F238E27FC236}">
                <a16:creationId xmlns:a16="http://schemas.microsoft.com/office/drawing/2014/main" id="{177B0A97-D4F4-DC4B-034B-AFF51F6208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9092" y="4318235"/>
            <a:ext cx="21209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第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课时</a:t>
            </a:r>
          </a:p>
        </p:txBody>
      </p:sp>
      <p:sp>
        <p:nvSpPr>
          <p:cNvPr id="3078" name="文本框 11">
            <a:hlinkClick r:id="rId4" action="ppaction://hlinksldjump"/>
            <a:extLst>
              <a:ext uri="{FF2B5EF4-FFF2-40B4-BE49-F238E27FC236}">
                <a16:creationId xmlns:a16="http://schemas.microsoft.com/office/drawing/2014/main" id="{F8DE4C6E-78E8-0236-694E-ECDD1A60ED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9992" y="4318235"/>
            <a:ext cx="21209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第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课时</a:t>
            </a:r>
          </a:p>
        </p:txBody>
      </p:sp>
      <p:pic>
        <p:nvPicPr>
          <p:cNvPr id="9" name="图片 2">
            <a:extLst>
              <a:ext uri="{FF2B5EF4-FFF2-40B4-BE49-F238E27FC236}">
                <a16:creationId xmlns:a16="http://schemas.microsoft.com/office/drawing/2014/main" id="{CAF03D39-CD83-40A7-9202-3E5008A06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35" t="5498"/>
          <a:stretch>
            <a:fillRect/>
          </a:stretch>
        </p:blipFill>
        <p:spPr bwMode="auto">
          <a:xfrm>
            <a:off x="251520" y="177032"/>
            <a:ext cx="230505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23527" y="836669"/>
            <a:ext cx="8424936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活动二：品读句子，感受人物形象。</a:t>
            </a:r>
            <a:endParaRPr lang="en-US" altLang="zh-CN" sz="2800" b="1" dirty="0">
              <a:latin typeface="+mn-ea"/>
              <a:ea typeface="+mn-ea"/>
            </a:endParaRPr>
          </a:p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    文中的主人公王葆是一个怎样的孩子呢？默读课文第</a:t>
            </a:r>
            <a:r>
              <a:rPr lang="en-US" altLang="zh-CN" sz="2800" b="1" dirty="0">
                <a:latin typeface="+mn-ea"/>
                <a:ea typeface="+mn-ea"/>
              </a:rPr>
              <a:t>1</a:t>
            </a:r>
            <a:r>
              <a:rPr lang="zh-CN" altLang="en-US" sz="2800" b="1" dirty="0">
                <a:latin typeface="+mn-ea"/>
                <a:ea typeface="+mn-ea"/>
              </a:rPr>
              <a:t>～</a:t>
            </a:r>
            <a:r>
              <a:rPr lang="en-US" altLang="zh-CN" sz="2800" b="1" dirty="0">
                <a:latin typeface="+mn-ea"/>
                <a:ea typeface="+mn-ea"/>
              </a:rPr>
              <a:t>14</a:t>
            </a:r>
            <a:r>
              <a:rPr lang="zh-CN" altLang="en-US" sz="2800" b="1" dirty="0">
                <a:latin typeface="+mn-ea"/>
                <a:ea typeface="+mn-ea"/>
              </a:rPr>
              <a:t>自然段，边读边找出相关句子并写批注。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选自“课中导学单”活动二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1" name="TextBox 2">
            <a:extLst>
              <a:ext uri="{FF2B5EF4-FFF2-40B4-BE49-F238E27FC236}">
                <a16:creationId xmlns:a16="http://schemas.microsoft.com/office/drawing/2014/main" id="{0BCFF012-2A88-9A63-1911-6A13940AF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8957" y="86127"/>
            <a:ext cx="4354077" cy="646331"/>
          </a:xfrm>
          <a:prstGeom prst="rect">
            <a:avLst/>
          </a:prstGeom>
          <a:solidFill>
            <a:srgbClr val="F6FAF4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研读句子，赏析形象</a:t>
            </a:r>
          </a:p>
        </p:txBody>
      </p:sp>
      <p:sp>
        <p:nvSpPr>
          <p:cNvPr id="8" name="矩形 7"/>
          <p:cNvSpPr/>
          <p:nvPr/>
        </p:nvSpPr>
        <p:spPr>
          <a:xfrm>
            <a:off x="317375" y="2656415"/>
            <a:ext cx="4896545" cy="1643527"/>
          </a:xfrm>
          <a:prstGeom prst="rect">
            <a:avLst/>
          </a:prstGeom>
          <a:solidFill>
            <a:srgbClr val="E9E1F3"/>
          </a:solidFill>
        </p:spPr>
        <p:txBody>
          <a:bodyPr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我找到的句子：</a:t>
            </a:r>
            <a:endParaRPr lang="en-US" altLang="zh-CN" sz="2800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20000"/>
              </a:lnSpc>
            </a:pPr>
            <a:r>
              <a:rPr lang="en-US" altLang="zh-CN" sz="2800" b="1" dirty="0">
                <a:latin typeface="+mn-ea"/>
                <a:ea typeface="+mn-ea"/>
              </a:rPr>
              <a:t>____________________________________________________</a:t>
            </a:r>
            <a:endParaRPr lang="zh-CN" altLang="en-US" sz="2800" b="1" dirty="0">
              <a:latin typeface="+mn-ea"/>
              <a:ea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642857" y="2929351"/>
            <a:ext cx="3312368" cy="1126462"/>
          </a:xfrm>
          <a:prstGeom prst="rect">
            <a:avLst/>
          </a:prstGeom>
          <a:solidFill>
            <a:srgbClr val="E9E1F3"/>
          </a:solidFill>
        </p:spPr>
        <p:txBody>
          <a:bodyPr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我的批注：</a:t>
            </a:r>
            <a:endParaRPr lang="en-US" altLang="zh-CN" sz="2800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20000"/>
              </a:lnSpc>
            </a:pPr>
            <a:r>
              <a:rPr lang="en-US" altLang="zh-CN" sz="2800" b="1" dirty="0">
                <a:latin typeface="+mn-ea"/>
                <a:ea typeface="+mn-ea"/>
              </a:rPr>
              <a:t>_________________</a:t>
            </a:r>
            <a:endParaRPr lang="zh-CN" altLang="en-US" sz="2800" b="1" dirty="0">
              <a:latin typeface="+mn-ea"/>
              <a:ea typeface="+mn-ea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16" y="3134391"/>
            <a:ext cx="4559387" cy="1126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我并不是什么神仙，也不是什么妖怪。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3762" y="3407327"/>
            <a:ext cx="2952327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他很天真、活泼。</a:t>
            </a:r>
          </a:p>
        </p:txBody>
      </p:sp>
    </p:spTree>
    <p:extLst>
      <p:ext uri="{BB962C8B-B14F-4D97-AF65-F5344CB8AC3E}">
        <p14:creationId xmlns:p14="http://schemas.microsoft.com/office/powerpoint/2010/main" val="701424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选自“课中导学单”活动二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26638" y="627534"/>
            <a:ext cx="5469499" cy="978729"/>
          </a:xfrm>
          <a:prstGeom prst="rect">
            <a:avLst/>
          </a:prstGeom>
          <a:solidFill>
            <a:srgbClr val="E4F6FD"/>
          </a:solidFill>
        </p:spPr>
        <p:txBody>
          <a:bodyPr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我找到的句子：</a:t>
            </a:r>
            <a:endParaRPr lang="en-US" altLang="zh-CN" sz="2400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20000"/>
              </a:lnSpc>
            </a:pPr>
            <a:r>
              <a:rPr lang="en-US" altLang="zh-CN" sz="2400" b="1" dirty="0">
                <a:latin typeface="+mn-ea"/>
                <a:ea typeface="+mn-ea"/>
              </a:rPr>
              <a:t>______________________________</a:t>
            </a:r>
            <a:endParaRPr lang="zh-CN" altLang="en-US" sz="2400" b="1" dirty="0">
              <a:latin typeface="+mn-ea"/>
              <a:ea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972002" y="627534"/>
            <a:ext cx="2949217" cy="978729"/>
          </a:xfrm>
          <a:prstGeom prst="rect">
            <a:avLst/>
          </a:prstGeom>
          <a:solidFill>
            <a:srgbClr val="E4F6FD"/>
          </a:solidFill>
        </p:spPr>
        <p:txBody>
          <a:bodyPr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我的批注：</a:t>
            </a:r>
            <a:endParaRPr lang="en-US" altLang="zh-CN" sz="2400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20000"/>
              </a:lnSpc>
            </a:pPr>
            <a:r>
              <a:rPr lang="en-US" altLang="zh-CN" sz="2400" b="1" dirty="0">
                <a:latin typeface="+mn-ea"/>
                <a:ea typeface="+mn-ea"/>
              </a:rPr>
              <a:t>_________________</a:t>
            </a:r>
            <a:endParaRPr lang="zh-CN" altLang="en-US" sz="2400" b="1" dirty="0">
              <a:latin typeface="+mn-ea"/>
              <a:ea typeface="+mn-ea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216" y="1041300"/>
            <a:ext cx="4559387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我也和你们一样，很爱听故事。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2907" y="1046234"/>
            <a:ext cx="2952327" cy="54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他很爱听故事。</a:t>
            </a:r>
          </a:p>
        </p:txBody>
      </p:sp>
      <p:sp>
        <p:nvSpPr>
          <p:cNvPr id="8" name="矩形 7"/>
          <p:cNvSpPr/>
          <p:nvPr/>
        </p:nvSpPr>
        <p:spPr>
          <a:xfrm>
            <a:off x="326636" y="1782467"/>
            <a:ext cx="5469499" cy="2751522"/>
          </a:xfrm>
          <a:prstGeom prst="rect">
            <a:avLst/>
          </a:prstGeom>
          <a:solidFill>
            <a:srgbClr val="FEF5E1"/>
          </a:solidFill>
        </p:spPr>
        <p:txBody>
          <a:bodyPr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我找到的句子：</a:t>
            </a:r>
            <a:endParaRPr lang="en-US" altLang="zh-CN" sz="2400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20000"/>
              </a:lnSpc>
            </a:pPr>
            <a:r>
              <a:rPr lang="en-US" altLang="zh-CN" sz="2400" b="1" dirty="0">
                <a:latin typeface="+mn-ea"/>
                <a:ea typeface="+mn-ea"/>
              </a:rPr>
              <a:t>__________________________________________________________________________________________________________________________________________________________________________</a:t>
            </a:r>
            <a:endParaRPr lang="zh-CN" altLang="en-US" sz="2400" b="1" dirty="0">
              <a:latin typeface="+mn-ea"/>
              <a:ea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72000" y="2344575"/>
            <a:ext cx="2949217" cy="1421928"/>
          </a:xfrm>
          <a:prstGeom prst="rect">
            <a:avLst/>
          </a:prstGeom>
          <a:solidFill>
            <a:srgbClr val="FEF5E1"/>
          </a:solidFill>
        </p:spPr>
        <p:txBody>
          <a:bodyPr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我的批注：</a:t>
            </a:r>
            <a:endParaRPr lang="en-US" altLang="zh-CN" sz="2400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20000"/>
              </a:lnSpc>
            </a:pPr>
            <a:r>
              <a:rPr lang="en-US" altLang="zh-CN" sz="2400" b="1" dirty="0">
                <a:latin typeface="+mn-ea"/>
                <a:ea typeface="+mn-ea"/>
              </a:rPr>
              <a:t>__________________________________</a:t>
            </a:r>
            <a:endParaRPr lang="zh-CN" altLang="en-US" sz="2400" b="1" dirty="0">
              <a:latin typeface="+mn-ea"/>
              <a:ea typeface="+mn-ea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721" y="2184201"/>
            <a:ext cx="549150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“乖小葆，来，奶奶给你洗个脚。”</a:t>
            </a:r>
            <a:endParaRPr lang="en-US" altLang="zh-CN" sz="2400" b="1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“我不干，我怕烫。”</a:t>
            </a:r>
            <a:endParaRPr lang="en-US" altLang="zh-CN" sz="2400" b="1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“不烫啊。冷了好一会儿了。”</a:t>
            </a:r>
            <a:endParaRPr lang="en-US" altLang="zh-CN" sz="2400" b="1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“那，我怕冷。”</a:t>
            </a:r>
            <a:endParaRPr lang="en-US" altLang="zh-CN" sz="2400" b="1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“你爱洗就让你洗。你可得讲个故事。”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7619" y="2787774"/>
            <a:ext cx="2792853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他有点儿淘气、顽皮，还爱撒娇。</a:t>
            </a:r>
          </a:p>
        </p:txBody>
      </p:sp>
    </p:spTree>
    <p:extLst>
      <p:ext uri="{BB962C8B-B14F-4D97-AF65-F5344CB8AC3E}">
        <p14:creationId xmlns:p14="http://schemas.microsoft.com/office/powerpoint/2010/main" val="3484621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选自“课末固学单”活动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23528" y="699542"/>
            <a:ext cx="8424936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活动：提炼整合，创意表达。</a:t>
            </a:r>
          </a:p>
        </p:txBody>
      </p:sp>
      <p:sp>
        <p:nvSpPr>
          <p:cNvPr id="4" name="矩形 3"/>
          <p:cNvSpPr/>
          <p:nvPr/>
        </p:nvSpPr>
        <p:spPr>
          <a:xfrm>
            <a:off x="323527" y="1364745"/>
            <a:ext cx="8820473" cy="540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    假如你就是王葆，你会怎样向大家作自我介绍呢？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527" y="2139702"/>
            <a:ext cx="8568954" cy="2092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示例：大家好，我叫王葆，是一名普通的少先队员。我是一个天真活泼、有点儿淘气的孩子，特别喜欢听奶奶讲故事。我经常跟奶奶撒娇，要她给我讲宝葫芦的故事。</a:t>
            </a:r>
          </a:p>
        </p:txBody>
      </p:sp>
    </p:spTree>
    <p:extLst>
      <p:ext uri="{BB962C8B-B14F-4D97-AF65-F5344CB8AC3E}">
        <p14:creationId xmlns:p14="http://schemas.microsoft.com/office/powerpoint/2010/main" val="2459826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0">
            <a:extLst>
              <a:ext uri="{FF2B5EF4-FFF2-40B4-BE49-F238E27FC236}">
                <a16:creationId xmlns:a16="http://schemas.microsoft.com/office/drawing/2014/main" id="{FDAD7694-6AA2-F26D-2589-97F596A6E5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36512" y="85725"/>
            <a:ext cx="21209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第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课时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0BCFF012-2A88-9A63-1911-6A13940AF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8957" y="86127"/>
            <a:ext cx="435407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引入课题，了解形象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2FDFA26-10E7-40D3-B665-0FD1198F298D}"/>
              </a:ext>
            </a:extLst>
          </p:cNvPr>
          <p:cNvSpPr/>
          <p:nvPr/>
        </p:nvSpPr>
        <p:spPr>
          <a:xfrm>
            <a:off x="622360" y="1419622"/>
            <a:ext cx="7827270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defRPr/>
            </a:pPr>
            <a:r>
              <a:rPr lang="zh-CN" altLang="en-US" sz="3200" b="1" dirty="0">
                <a:latin typeface="+mn-ea"/>
                <a:ea typeface="+mn-ea"/>
              </a:rPr>
              <a:t>读一读：</a:t>
            </a:r>
            <a:endParaRPr lang="en-US" altLang="zh-CN" sz="3200" b="1" dirty="0">
              <a:latin typeface="+mn-ea"/>
              <a:ea typeface="+mn-ea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3200" b="1" dirty="0">
                <a:latin typeface="+mn-ea"/>
                <a:ea typeface="+mn-ea"/>
              </a:rPr>
              <a:t>规矩　　拽住　　介绍　　妖怪　　怕烫　　向日葵　　罢了</a:t>
            </a:r>
          </a:p>
        </p:txBody>
      </p:sp>
    </p:spTree>
    <p:extLst>
      <p:ext uri="{BB962C8B-B14F-4D97-AF65-F5344CB8AC3E}">
        <p14:creationId xmlns:p14="http://schemas.microsoft.com/office/powerpoint/2010/main" val="1003067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0BCFF012-2A88-9A63-1911-6A13940AF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8957" y="86127"/>
            <a:ext cx="4354077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感受奇妙，创编故事</a:t>
            </a:r>
          </a:p>
        </p:txBody>
      </p:sp>
      <p:sp>
        <p:nvSpPr>
          <p:cNvPr id="3" name="矩形 2"/>
          <p:cNvSpPr/>
          <p:nvPr/>
        </p:nvSpPr>
        <p:spPr>
          <a:xfrm>
            <a:off x="539552" y="732458"/>
            <a:ext cx="8208912" cy="1195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latin typeface="+mn-ea"/>
                <a:ea typeface="+mn-ea"/>
              </a:rPr>
              <a:t>    自由读课文第</a:t>
            </a:r>
            <a:r>
              <a:rPr lang="en-US" altLang="zh-CN" sz="3200" b="1" dirty="0">
                <a:latin typeface="+mn-ea"/>
                <a:ea typeface="+mn-ea"/>
              </a:rPr>
              <a:t>15</a:t>
            </a:r>
            <a:r>
              <a:rPr lang="zh-CN" altLang="en-US" sz="3200" b="1" dirty="0">
                <a:latin typeface="+mn-ea"/>
                <a:ea typeface="+mn-ea"/>
              </a:rPr>
              <a:t>～</a:t>
            </a:r>
            <a:r>
              <a:rPr lang="en-US" altLang="zh-CN" sz="3200" b="1" dirty="0">
                <a:latin typeface="+mn-ea"/>
                <a:ea typeface="+mn-ea"/>
              </a:rPr>
              <a:t>17</a:t>
            </a:r>
            <a:r>
              <a:rPr lang="zh-CN" altLang="en-US" sz="3200" b="1" dirty="0">
                <a:latin typeface="+mn-ea"/>
                <a:ea typeface="+mn-ea"/>
              </a:rPr>
              <a:t>自然段，思考：奶奶给王葆讲了哪些故事？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939275"/>
            <a:ext cx="8064896" cy="296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张三劈面撞见神仙，得了一个宝葫芦，他想吃水蜜桃就有水蜜桃；李四远足旅行，游到龙宫，得到一个宝葫芦，他想要大花狗就有大花狗；王五肯让奶奶给他换衣服，得到一个宝葫芦；赵六掘地掘出一个宝葫芦。</a:t>
            </a:r>
          </a:p>
        </p:txBody>
      </p:sp>
    </p:spTree>
    <p:extLst>
      <p:ext uri="{BB962C8B-B14F-4D97-AF65-F5344CB8AC3E}">
        <p14:creationId xmlns:p14="http://schemas.microsoft.com/office/powerpoint/2010/main" val="89985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699542"/>
            <a:ext cx="8208912" cy="1195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latin typeface="+mn-ea"/>
                <a:ea typeface="+mn-ea"/>
              </a:rPr>
              <a:t>    所有的故事都有一个美好的结局，这个结局是什么呢？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991194"/>
            <a:ext cx="8064896" cy="11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一得到了这个宝葫芦，可就幸福极了，要什么有什么。</a:t>
            </a:r>
          </a:p>
        </p:txBody>
      </p:sp>
      <p:sp>
        <p:nvSpPr>
          <p:cNvPr id="4" name="矩形 3"/>
          <p:cNvSpPr/>
          <p:nvPr/>
        </p:nvSpPr>
        <p:spPr>
          <a:xfrm>
            <a:off x="539552" y="3282846"/>
            <a:ext cx="8208912" cy="604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latin typeface="+mn-ea"/>
                <a:ea typeface="+mn-ea"/>
              </a:rPr>
              <a:t>    你们觉得这个宝葫芦怎么样？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3648" y="3962692"/>
            <a:ext cx="1008112" cy="683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神奇</a:t>
            </a:r>
          </a:p>
        </p:txBody>
      </p:sp>
    </p:spTree>
    <p:extLst>
      <p:ext uri="{BB962C8B-B14F-4D97-AF65-F5344CB8AC3E}">
        <p14:creationId xmlns:p14="http://schemas.microsoft.com/office/powerpoint/2010/main" val="312711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选自“课中导学单”活动一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5536" y="555526"/>
            <a:ext cx="8496944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活动一：按照规律，将故事补充完整。</a:t>
            </a:r>
          </a:p>
        </p:txBody>
      </p:sp>
      <p:sp>
        <p:nvSpPr>
          <p:cNvPr id="18" name="矩形 17"/>
          <p:cNvSpPr/>
          <p:nvPr/>
        </p:nvSpPr>
        <p:spPr>
          <a:xfrm>
            <a:off x="395536" y="1164924"/>
            <a:ext cx="8496944" cy="1058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    按照“来历</a:t>
            </a:r>
            <a:r>
              <a:rPr lang="en-US" altLang="zh-CN" sz="2800" b="1" dirty="0">
                <a:latin typeface="+mn-ea"/>
                <a:ea typeface="+mn-ea"/>
              </a:rPr>
              <a:t>—</a:t>
            </a:r>
            <a:r>
              <a:rPr lang="zh-CN" altLang="en-US" sz="2800" b="1" dirty="0">
                <a:latin typeface="+mn-ea"/>
                <a:ea typeface="+mn-ea"/>
              </a:rPr>
              <a:t>作用</a:t>
            </a:r>
            <a:r>
              <a:rPr lang="en-US" altLang="zh-CN" sz="2800" b="1" dirty="0">
                <a:latin typeface="+mn-ea"/>
                <a:ea typeface="+mn-ea"/>
              </a:rPr>
              <a:t>—</a:t>
            </a:r>
            <a:r>
              <a:rPr lang="zh-CN" altLang="en-US" sz="2800" b="1" dirty="0">
                <a:latin typeface="+mn-ea"/>
                <a:ea typeface="+mn-ea"/>
              </a:rPr>
              <a:t>结果”的框架，将下面奶奶讲的宝葫芦的故事补充完整。</a:t>
            </a:r>
          </a:p>
        </p:txBody>
      </p:sp>
      <p:sp>
        <p:nvSpPr>
          <p:cNvPr id="19" name="矩形 18"/>
          <p:cNvSpPr/>
          <p:nvPr/>
        </p:nvSpPr>
        <p:spPr>
          <a:xfrm>
            <a:off x="395536" y="2303377"/>
            <a:ext cx="8496944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  王五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______________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，得到一个宝葫芦。一得到了这个宝葫芦，可就幸福极了，要什么有什么。王五希望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________________________________________________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　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395536" y="2303377"/>
            <a:ext cx="8496944" cy="2212589"/>
          </a:xfrm>
          <a:prstGeom prst="roundRect">
            <a:avLst>
              <a:gd name="adj" fmla="val 1230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5696" y="2268735"/>
            <a:ext cx="3151991" cy="54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肯让奶奶换衣服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9958" y="3291830"/>
            <a:ext cx="7538506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吃到大西瓜，马上就有一个大西瓜出现在他的 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129" y="3797913"/>
            <a:ext cx="1421567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面前。</a:t>
            </a:r>
          </a:p>
        </p:txBody>
      </p:sp>
    </p:spTree>
    <p:extLst>
      <p:ext uri="{BB962C8B-B14F-4D97-AF65-F5344CB8AC3E}">
        <p14:creationId xmlns:p14="http://schemas.microsoft.com/office/powerpoint/2010/main" val="243727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选自“课中导学单”活动一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5536" y="1419622"/>
            <a:ext cx="8496944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  赵六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____________________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。一得到了这个宝葫芦，可就幸福极了，要什么有什么。赵六希望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______________________________________________________________________</a:t>
            </a:r>
            <a:endParaRPr lang="zh-CN" altLang="en-US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395536" y="1419622"/>
            <a:ext cx="8496944" cy="2212589"/>
          </a:xfrm>
          <a:prstGeom prst="roundRect">
            <a:avLst>
              <a:gd name="adj" fmla="val 1230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9712" y="1402330"/>
            <a:ext cx="3600400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掘地掘出一个宝葫芦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1907" y="1913303"/>
            <a:ext cx="1782622" cy="54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有一屋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764" y="2412259"/>
            <a:ext cx="8518716" cy="1126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子黄澄澄的稻谷。他刚有这样的想法，黄澄澄的稻谷就装满了整个房间。</a:t>
            </a:r>
          </a:p>
        </p:txBody>
      </p:sp>
    </p:spTree>
    <p:extLst>
      <p:ext uri="{BB962C8B-B14F-4D97-AF65-F5344CB8AC3E}">
        <p14:creationId xmlns:p14="http://schemas.microsoft.com/office/powerpoint/2010/main" val="216802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选自“课中导学单”活动二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7544" y="522192"/>
            <a:ext cx="8280920" cy="476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活动二：合理想象，创编故事。</a:t>
            </a:r>
          </a:p>
        </p:txBody>
      </p:sp>
      <p:sp>
        <p:nvSpPr>
          <p:cNvPr id="4" name="矩形 3"/>
          <p:cNvSpPr/>
          <p:nvPr/>
        </p:nvSpPr>
        <p:spPr>
          <a:xfrm>
            <a:off x="467544" y="1131590"/>
            <a:ext cx="8280920" cy="919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    从奶奶给王葆讲的故事中选一个，发挥想象，先填写下表，再进行创编，最后同桌之间讲一讲，评一评。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7508100"/>
              </p:ext>
            </p:extLst>
          </p:nvPr>
        </p:nvGraphicFramePr>
        <p:xfrm>
          <a:off x="467544" y="2283718"/>
          <a:ext cx="8280920" cy="2304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104">
                  <a:extLst>
                    <a:ext uri="{9D8B030D-6E8A-4147-A177-3AD203B41FA5}">
                      <a16:colId xmlns:a16="http://schemas.microsoft.com/office/drawing/2014/main" val="4021196106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1300400639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1704015309"/>
                    </a:ext>
                  </a:extLst>
                </a:gridCol>
                <a:gridCol w="3024336">
                  <a:extLst>
                    <a:ext uri="{9D8B030D-6E8A-4147-A177-3AD203B41FA5}">
                      <a16:colId xmlns:a16="http://schemas.microsoft.com/office/drawing/2014/main" val="1879865151"/>
                    </a:ext>
                  </a:extLst>
                </a:gridCol>
              </a:tblGrid>
              <a:tr h="83662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在什么地方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遇到哪些困难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宝葫芦带来什么变化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6489702"/>
                  </a:ext>
                </a:extLst>
              </a:tr>
              <a:tr h="1467626">
                <a:tc>
                  <a:txBody>
                    <a:bodyPr/>
                    <a:lstStyle/>
                    <a:p>
                      <a:pPr algn="ctr"/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7022779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45" y="3455334"/>
            <a:ext cx="936104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张三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640" y="3455334"/>
            <a:ext cx="2016224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回家的路上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5855" y="3207748"/>
            <a:ext cx="2448273" cy="1126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村里人缺粮食、缺药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4128" y="3058672"/>
            <a:ext cx="3096344" cy="1643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张三用宝葫芦变出很多粮食和药，帮助了村里人</a:t>
            </a:r>
          </a:p>
        </p:txBody>
      </p:sp>
    </p:spTree>
    <p:extLst>
      <p:ext uri="{BB962C8B-B14F-4D97-AF65-F5344CB8AC3E}">
        <p14:creationId xmlns:p14="http://schemas.microsoft.com/office/powerpoint/2010/main" val="2015402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699542"/>
            <a:ext cx="1728192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    创编：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44" y="684380"/>
            <a:ext cx="8424936" cy="4022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     天色渐渐暗了，干完农活的张三扛着锄头往家走，走着走着，突然有人迎面撞来，他没留神被那人撞倒在地上。他慢慢爬起来，看见前面有一位白发苍苍的老者瘫倒在地上，似乎没什么力气。他赶紧上前将老者扶起来，关心地问道：“老爷爷，您没事吧？有没有伤到哪里？”老者被张三搀扶着坐了起来，有气无力地说：“实在对不起，我饿得浑身无力，这才不小心撞到了你。”“没事，没事，我身上还有些干粮，您要不嫌弃就拿去吃吧。”张三将干粮递给了老者。老者吃完笑着对张三说：“你这小伙被我撞倒不仅不埋怨，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选自“课中导学单”活动二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010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文本框 10">
            <a:extLst>
              <a:ext uri="{FF2B5EF4-FFF2-40B4-BE49-F238E27FC236}">
                <a16:creationId xmlns:a16="http://schemas.microsoft.com/office/drawing/2014/main" id="{FDAD7694-6AA2-F26D-2589-97F596A6E5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5725"/>
            <a:ext cx="21209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第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课时</a:t>
            </a:r>
          </a:p>
        </p:txBody>
      </p:sp>
      <p:sp>
        <p:nvSpPr>
          <p:cNvPr id="8" name="矩形 1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5856" y="766077"/>
            <a:ext cx="2952328" cy="604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第八单元</a:t>
            </a: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0BCFF012-2A88-9A63-1911-6A13940AF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8957" y="86127"/>
            <a:ext cx="435407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播放视频，引入课题</a:t>
            </a:r>
          </a:p>
        </p:txBody>
      </p:sp>
      <p:sp>
        <p:nvSpPr>
          <p:cNvPr id="18" name="矩形 1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637" y="1586234"/>
            <a:ext cx="7992888" cy="1274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   奇妙的童话，点燃缤纷的焰火，照亮我们五彩的梦。</a:t>
            </a:r>
          </a:p>
        </p:txBody>
      </p:sp>
      <p:sp>
        <p:nvSpPr>
          <p:cNvPr id="19" name="矩形 1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637" y="3075806"/>
            <a:ext cx="7992888" cy="1274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lnSpc>
                <a:spcPct val="120000"/>
              </a:lnSpc>
              <a:buFont typeface="宋体" panose="02010600030101010101" pitchFamily="2" charset="-122"/>
              <a:buChar char="◎"/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感受童话的奇妙，体会人物真善美的形象。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457200" indent="-457200" eaLnBrk="1" hangingPunct="1">
              <a:lnSpc>
                <a:spcPct val="120000"/>
              </a:lnSpc>
              <a:buFont typeface="宋体" panose="02010600030101010101" pitchFamily="2" charset="-122"/>
              <a:buChar char="◎"/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按自己的想法新编故事。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3044331"/>
            <a:ext cx="8208912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    评价：想象奇特（☆）；逻辑清晰（☆）；语言生动（☆）；表达流畅（☆）。</a:t>
            </a:r>
          </a:p>
          <a:p>
            <a:pPr algn="r" ea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我创编的故事获得了</a:t>
            </a:r>
            <a:r>
              <a:rPr lang="en-US" altLang="zh-CN" sz="2400" b="1" dirty="0">
                <a:latin typeface="+mn-ea"/>
                <a:ea typeface="+mn-ea"/>
              </a:rPr>
              <a:t>______</a:t>
            </a:r>
            <a:r>
              <a:rPr lang="zh-CN" altLang="en-US" sz="2400" b="1" dirty="0">
                <a:latin typeface="+mn-ea"/>
                <a:ea typeface="+mn-ea"/>
              </a:rPr>
              <a:t>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44" y="684380"/>
            <a:ext cx="8424936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还主动帮助我，真是个心善的人！我这里有个宝葫芦送给你，希望你能用它帮助更多的人。”说完，老者就不见了。老者坐着的位置只留下了一个宝葫芦，原来老者是个神仙。张三捧着宝葫芦回到了村里，自此以后，村里哪家缺粮食、缺药，张三就用宝葫芦变出来帮助大家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选自“课中导学单”活动二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5325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0BCFF012-2A88-9A63-1911-6A13940AF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8957" y="86127"/>
            <a:ext cx="4354077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放飞想象，续编结尾</a:t>
            </a:r>
          </a:p>
        </p:txBody>
      </p:sp>
      <p:sp>
        <p:nvSpPr>
          <p:cNvPr id="3" name="矩形 2"/>
          <p:cNvSpPr/>
          <p:nvPr/>
        </p:nvSpPr>
        <p:spPr>
          <a:xfrm>
            <a:off x="539552" y="732458"/>
            <a:ext cx="8208912" cy="1195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latin typeface="+mn-ea"/>
                <a:ea typeface="+mn-ea"/>
              </a:rPr>
              <a:t>    王葆为什么会想得到一个宝葫芦呢？谁能联系文中的语句说说自己的理解？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2067694"/>
            <a:ext cx="8064896" cy="11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我要是有了一个宝葫芦，我该怎么办？我该要些什么？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3402930"/>
            <a:ext cx="8064896" cy="11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王葆想通过神奇的宝葫芦来得到他想要的东西。</a:t>
            </a:r>
          </a:p>
        </p:txBody>
      </p:sp>
    </p:spTree>
    <p:extLst>
      <p:ext uri="{BB962C8B-B14F-4D97-AF65-F5344CB8AC3E}">
        <p14:creationId xmlns:p14="http://schemas.microsoft.com/office/powerpoint/2010/main" val="210502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987574"/>
            <a:ext cx="8064896" cy="1786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我有几次对着一道算术题发愣，不知道要怎么列式子，就由‘</a:t>
            </a:r>
            <a:r>
              <a:rPr lang="en-US" altLang="zh-CN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8’</a:t>
            </a: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字想到了宝葫芦</a:t>
            </a:r>
            <a:r>
              <a:rPr lang="en-US" altLang="zh-CN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假如我有这么一个，那可就省心了。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2859782"/>
            <a:ext cx="8064896" cy="11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王葆想拥有一个宝葫芦来帮他解答不会做的算术题。</a:t>
            </a:r>
          </a:p>
        </p:txBody>
      </p:sp>
    </p:spTree>
    <p:extLst>
      <p:ext uri="{BB962C8B-B14F-4D97-AF65-F5344CB8AC3E}">
        <p14:creationId xmlns:p14="http://schemas.microsoft.com/office/powerpoint/2010/main" val="395870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5441" y="771550"/>
            <a:ext cx="8064896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我和同学们比赛种向日葵，我家里的那几棵长得又瘦又长，上面顶着一个小脑袋，可怜巴巴的样儿，比谁的也比不上。我就又想到了那个宝贝：“那，我得要一棵最好最好的向日葵，长得不能再棒的向日葵。”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014" y="3412397"/>
            <a:ext cx="8064896" cy="1057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王葆争强好胜，不肯服输，可是又不肯付出努力，他想通过宝葫芦的帮助来获得荣誉。</a:t>
            </a:r>
          </a:p>
        </p:txBody>
      </p:sp>
    </p:spTree>
    <p:extLst>
      <p:ext uri="{BB962C8B-B14F-4D97-AF65-F5344CB8AC3E}">
        <p14:creationId xmlns:p14="http://schemas.microsoft.com/office/powerpoint/2010/main" val="378379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选自“课中导学单”活动三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52805" y="483518"/>
            <a:ext cx="8280920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活动三：大胆想象，续编故事。</a:t>
            </a:r>
          </a:p>
        </p:txBody>
      </p:sp>
      <p:sp>
        <p:nvSpPr>
          <p:cNvPr id="4" name="矩形 3"/>
          <p:cNvSpPr/>
          <p:nvPr/>
        </p:nvSpPr>
        <p:spPr>
          <a:xfrm>
            <a:off x="331845" y="975860"/>
            <a:ext cx="8568952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    一年又一年过去了，王葆也渐渐长大了，每当遇到难题他就会想起宝葫芦。假如有一天，王葆真的得到了一个宝葫芦，又会发生怎样有趣的故事呢？请大家四人一组合作续编故事。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700" y="2397788"/>
            <a:ext cx="8568952" cy="224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示例</a:t>
            </a:r>
            <a:r>
              <a:rPr lang="en-US" altLang="zh-CN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：有一天，王葆兴高采烈地去踢足球，忽然被什么东西绊倒了，他爬起来一看，啊，地上躺着一个宝葫芦。王葆高兴地大叫起来：“我有宝葫芦啦！我有宝葫芦啦！”他对着宝葫芦说：“宝葫芦，我想要一双颜色鲜艳的足球鞋，穿着那样的足球鞋在足球场上训练，该有多酷啊！”宝葫芦微微地晃</a:t>
            </a:r>
          </a:p>
        </p:txBody>
      </p:sp>
    </p:spTree>
    <p:extLst>
      <p:ext uri="{BB962C8B-B14F-4D97-AF65-F5344CB8AC3E}">
        <p14:creationId xmlns:p14="http://schemas.microsoft.com/office/powerpoint/2010/main" val="664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选自“课中导学单”活动三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912" y="632621"/>
            <a:ext cx="8568952" cy="1363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动了一下，好像是在回应王葆。一阵风吹过，一双红色的足球鞋出现在王葆面前。王葆换上这双足球鞋，在足球场上跑着跳着，他觉得幸福极了。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912" y="2139702"/>
            <a:ext cx="8568952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示例</a:t>
            </a:r>
            <a:r>
              <a:rPr lang="en-US" altLang="zh-CN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：这天，王葆正在院子里打扫卫生，扫到角落时，他突然看到一个小葫芦挂在院墙上。王葆看着小葫芦，心想：“小葫芦啊小葫芦，你要是宝葫芦该多好啊！”这时他的眼前仿佛有道金光闪过，光亮过后，那只小葫芦竟然躺在了王葆的手上。王葆生怕被别人发现，便悄悄地把小葫芦拿到自己的房</a:t>
            </a:r>
          </a:p>
        </p:txBody>
      </p:sp>
    </p:spTree>
    <p:extLst>
      <p:ext uri="{BB962C8B-B14F-4D97-AF65-F5344CB8AC3E}">
        <p14:creationId xmlns:p14="http://schemas.microsoft.com/office/powerpoint/2010/main" val="343355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选自“课中导学单”活动三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528" y="1563638"/>
            <a:ext cx="8568952" cy="1865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间，对着小葫芦说：“小葫芦啊，你要是宝葫芦的话，就给我变一把宝剑吧。我手握宝剑，多威风呀！”话音刚落，一把青铜铸造的宝剑就出现在他的书桌上。王葆吃惊地张大嘴巴，差点儿叫出声来。</a:t>
            </a:r>
          </a:p>
        </p:txBody>
      </p:sp>
    </p:spTree>
    <p:extLst>
      <p:ext uri="{BB962C8B-B14F-4D97-AF65-F5344CB8AC3E}">
        <p14:creationId xmlns:p14="http://schemas.microsoft.com/office/powerpoint/2010/main" val="986256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0BCFF012-2A88-9A63-1911-6A13940AF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8957" y="86127"/>
            <a:ext cx="4354077" cy="646331"/>
          </a:xfrm>
          <a:prstGeom prst="rect">
            <a:avLst/>
          </a:prstGeom>
          <a:solidFill>
            <a:srgbClr val="F6FAF4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总结全文，拓展阅读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选自“课末固学单”活动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52805" y="732458"/>
            <a:ext cx="8280920" cy="476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活动：适时导读，激发阅读期待。</a:t>
            </a:r>
          </a:p>
        </p:txBody>
      </p:sp>
      <p:sp>
        <p:nvSpPr>
          <p:cNvPr id="5" name="矩形 4"/>
          <p:cNvSpPr/>
          <p:nvPr/>
        </p:nvSpPr>
        <p:spPr>
          <a:xfrm>
            <a:off x="331845" y="1241785"/>
            <a:ext cx="8568952" cy="1363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+mn-ea"/>
                <a:ea typeface="+mn-ea"/>
              </a:rPr>
              <a:t>    阅读下面的片段，想一想：宝葫芦能给“我”（王葆）变出更好的东西，“我”为什么还要生气呢？请你大胆猜一猜“我”生气的原因。</a:t>
            </a:r>
          </a:p>
        </p:txBody>
      </p:sp>
      <p:sp>
        <p:nvSpPr>
          <p:cNvPr id="6" name="矩形 5"/>
          <p:cNvSpPr/>
          <p:nvPr/>
        </p:nvSpPr>
        <p:spPr>
          <a:xfrm>
            <a:off x="331845" y="2637765"/>
            <a:ext cx="856895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    宝葫芦说：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怎么，你是不是嫌这些东西还不够好？我还可以给你更好的。”</a:t>
            </a:r>
            <a:endParaRPr lang="en-US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    “滚你的！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我大叫一声，把宝葫芦一踢，它就滚了个七八尺远。我越想越来火，又追上去指着它的鼻子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不是鼻子，是它的蒂头：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你你！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zh-CN" altLang="en-US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49226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选自“课末固学单”活动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31845" y="699542"/>
            <a:ext cx="8568952" cy="1865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    我气得实在说不出话来了。我的本意是想要说：宝葫芦既然没这个本领变出东西来，那么它自己早就该承认，早就该老老实实告诉我呀。它干吗要去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要要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    …………</a:t>
            </a:r>
            <a:endParaRPr lang="zh-CN" altLang="en-US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845" y="2700870"/>
            <a:ext cx="8568952" cy="1865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因为王葆对宝葫芦变出来的东西不满意。宝葫芦不是无所不能的，从片段的最后一句话可以感受到宝葫芦根本没有变出东西来。宝葫芦变出来的东西其实是从别人那儿拿的，是偷别人的，所以王葆很生气。</a:t>
            </a:r>
          </a:p>
        </p:txBody>
      </p:sp>
    </p:spTree>
    <p:extLst>
      <p:ext uri="{BB962C8B-B14F-4D97-AF65-F5344CB8AC3E}">
        <p14:creationId xmlns:p14="http://schemas.microsoft.com/office/powerpoint/2010/main" val="101884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选自“课后拓学单”活动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9552" y="1131590"/>
            <a:ext cx="8208912" cy="2968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latin typeface="+mn-ea"/>
                <a:ea typeface="+mn-ea"/>
              </a:rPr>
              <a:t>    活动：当王葆真的得到了一个宝葫芦时，他逐渐认识到靠宝葫芦不劳而获，带给他的不是幸福，而是烦恼，这是怎么回事呢？王葆为什么最终放弃了宝葫芦？感兴趣的同学可以读一读</a:t>
            </a:r>
            <a:r>
              <a:rPr lang="en-US" altLang="zh-CN" sz="3200" b="1" dirty="0">
                <a:latin typeface="+mn-ea"/>
                <a:ea typeface="+mn-ea"/>
              </a:rPr>
              <a:t>《</a:t>
            </a:r>
            <a:r>
              <a:rPr lang="zh-CN" altLang="en-US" sz="3200" b="1" dirty="0">
                <a:latin typeface="+mn-ea"/>
                <a:ea typeface="+mn-ea"/>
              </a:rPr>
              <a:t>宝葫芦的秘密</a:t>
            </a:r>
            <a:r>
              <a:rPr lang="en-US" altLang="zh-CN" sz="3200" b="1" dirty="0">
                <a:latin typeface="+mn-ea"/>
                <a:ea typeface="+mn-ea"/>
              </a:rPr>
              <a:t>》</a:t>
            </a:r>
            <a:r>
              <a:rPr lang="zh-CN" altLang="en-US" sz="3200" b="1" dirty="0">
                <a:latin typeface="+mn-ea"/>
                <a:ea typeface="+mn-ea"/>
              </a:rPr>
              <a:t>这本书。</a:t>
            </a:r>
          </a:p>
        </p:txBody>
      </p:sp>
    </p:spTree>
    <p:extLst>
      <p:ext uri="{BB962C8B-B14F-4D97-AF65-F5344CB8AC3E}">
        <p14:creationId xmlns:p14="http://schemas.microsoft.com/office/powerpoint/2010/main" val="2640146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FF67A2DD-7B88-65E8-CC4E-FF6373E914D7}"/>
              </a:ext>
            </a:extLst>
          </p:cNvPr>
          <p:cNvSpPr txBox="1">
            <a:spLocks/>
          </p:cNvSpPr>
          <p:nvPr/>
        </p:nvSpPr>
        <p:spPr bwMode="auto">
          <a:xfrm>
            <a:off x="1898441" y="267494"/>
            <a:ext cx="5616624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8509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8509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8509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8509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8509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视频欣赏：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宝葫芦的秘密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6" name="宝葫芦的秘密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6473" y="1131590"/>
            <a:ext cx="5328592" cy="3552396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859" y="1563638"/>
            <a:ext cx="1653845" cy="235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2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E7F09A9-7072-245C-CD12-0227C9765F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568" y="123478"/>
            <a:ext cx="20377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板书设计</a:t>
            </a:r>
          </a:p>
        </p:txBody>
      </p:sp>
      <p:sp>
        <p:nvSpPr>
          <p:cNvPr id="3" name="矩形 2"/>
          <p:cNvSpPr/>
          <p:nvPr/>
        </p:nvSpPr>
        <p:spPr>
          <a:xfrm>
            <a:off x="3202180" y="482156"/>
            <a:ext cx="2667631" cy="127419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 eaLnBrk="1" latinLnBrk="1" hangingPunct="1">
              <a:lnSpc>
                <a:spcPct val="120000"/>
              </a:lnSpc>
            </a:pPr>
            <a:r>
              <a:rPr lang="zh-CN" altLang="en-US" sz="3200" b="1" dirty="0">
                <a:latin typeface="+mn-ea"/>
                <a:ea typeface="+mn-ea"/>
              </a:rPr>
              <a:t>宝葫芦的秘密（节选）</a:t>
            </a:r>
            <a:endParaRPr lang="en-US" altLang="zh-CN" sz="3200" b="1" dirty="0">
              <a:latin typeface="+mn-ea"/>
              <a:ea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340371" y="1696692"/>
            <a:ext cx="1624431" cy="683264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宝葫芦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517980" y="3848261"/>
            <a:ext cx="4104456" cy="683264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要什么有什么  神奇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等腰三角形 3"/>
          <p:cNvSpPr/>
          <p:nvPr/>
        </p:nvSpPr>
        <p:spPr>
          <a:xfrm>
            <a:off x="4644008" y="2361190"/>
            <a:ext cx="792088" cy="682834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436096" y="2703886"/>
            <a:ext cx="3393641" cy="683264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奶奶（会讲故事）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8777" y="2100030"/>
            <a:ext cx="3279205" cy="178664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（天真、活泼、爱听故事、淘气、顽皮）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5EB298E-1076-4F45-AA07-44345E87C858}"/>
              </a:ext>
            </a:extLst>
          </p:cNvPr>
          <p:cNvSpPr/>
          <p:nvPr/>
        </p:nvSpPr>
        <p:spPr>
          <a:xfrm>
            <a:off x="3607982" y="2706805"/>
            <a:ext cx="1008609" cy="60478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王葆</a:t>
            </a:r>
          </a:p>
        </p:txBody>
      </p:sp>
    </p:spTree>
    <p:extLst>
      <p:ext uri="{BB962C8B-B14F-4D97-AF65-F5344CB8AC3E}">
        <p14:creationId xmlns:p14="http://schemas.microsoft.com/office/powerpoint/2010/main" val="115289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4" grpId="0" animBg="1"/>
      <p:bldP spid="7" grpId="0"/>
      <p:bldP spid="8" grpId="0"/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81B09EA-F646-4F31-8CB3-96EEAB6468EC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选自“课前预学单”第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5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题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83568" y="699542"/>
            <a:ext cx="7920880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latin typeface="+mn-ea"/>
                <a:ea typeface="+mn-ea"/>
              </a:rPr>
              <a:t>收集有关作家张天翼的资料。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1563638"/>
            <a:ext cx="7920880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张天翼（</a:t>
            </a:r>
            <a:r>
              <a:rPr lang="en-US" altLang="zh-CN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1906—1985</a:t>
            </a: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），作家，祖籍湖南湘乡，生于江苏南京。主要作品有儿童文学作品</a:t>
            </a:r>
            <a:r>
              <a:rPr lang="en-US" altLang="zh-CN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大林和小林</a:t>
            </a:r>
            <a:r>
              <a:rPr lang="en-US" altLang="zh-CN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》《</a:t>
            </a: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罗文应的故事</a:t>
            </a:r>
            <a:r>
              <a:rPr lang="en-US" altLang="zh-CN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》《</a:t>
            </a: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宝葫芦的秘密</a:t>
            </a:r>
            <a:r>
              <a:rPr lang="en-US" altLang="zh-CN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，短篇小说</a:t>
            </a:r>
            <a:r>
              <a:rPr lang="en-US" altLang="zh-CN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包氏父子</a:t>
            </a:r>
            <a:r>
              <a:rPr lang="en-US" altLang="zh-CN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r>
              <a:rPr lang="zh-CN" altLang="en-US" sz="32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等。</a:t>
            </a:r>
          </a:p>
        </p:txBody>
      </p:sp>
    </p:spTree>
    <p:extLst>
      <p:ext uri="{BB962C8B-B14F-4D97-AF65-F5344CB8AC3E}">
        <p14:creationId xmlns:p14="http://schemas.microsoft.com/office/powerpoint/2010/main" val="179340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2FDFA26-10E7-40D3-B665-0FD1198F298D}"/>
              </a:ext>
            </a:extLst>
          </p:cNvPr>
          <p:cNvSpPr/>
          <p:nvPr/>
        </p:nvSpPr>
        <p:spPr>
          <a:xfrm>
            <a:off x="587122" y="611924"/>
            <a:ext cx="7128792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  <a:defRPr/>
            </a:pPr>
            <a:r>
              <a:rPr lang="zh-CN" altLang="en-US" sz="3200" b="1" dirty="0">
                <a:latin typeface="+mn-ea"/>
                <a:ea typeface="+mn-ea"/>
              </a:rPr>
              <a:t>读一读下列词语，注意读准字音。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81B09EA-F646-4F31-8CB3-96EEAB6468EC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选自“课前预学单”第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题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3" name="TextBox 2">
            <a:extLst>
              <a:ext uri="{FF2B5EF4-FFF2-40B4-BE49-F238E27FC236}">
                <a16:creationId xmlns:a16="http://schemas.microsoft.com/office/drawing/2014/main" id="{0BCFF012-2A88-9A63-1911-6A13940AF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8957" y="86127"/>
            <a:ext cx="4354077" cy="646331"/>
          </a:xfrm>
          <a:prstGeom prst="rect">
            <a:avLst/>
          </a:prstGeom>
          <a:solidFill>
            <a:srgbClr val="F6FAF4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初读课文，整体感知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2FDFA26-10E7-40D3-B665-0FD1198F298D}"/>
              </a:ext>
            </a:extLst>
          </p:cNvPr>
          <p:cNvSpPr/>
          <p:nvPr/>
        </p:nvSpPr>
        <p:spPr>
          <a:xfrm>
            <a:off x="587122" y="1124942"/>
            <a:ext cx="7827270" cy="20574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40000"/>
              </a:lnSpc>
              <a:defRPr/>
            </a:pPr>
            <a:r>
              <a:rPr lang="zh-CN" altLang="en-US" sz="3200" b="1" dirty="0">
                <a:latin typeface="+mn-ea"/>
                <a:ea typeface="+mn-ea"/>
              </a:rPr>
              <a:t>介绍　 　 声明　 　 妖怪　 　 规矩</a:t>
            </a:r>
            <a:endParaRPr lang="en-US" altLang="zh-CN" sz="3200" b="1" dirty="0">
              <a:latin typeface="+mn-ea"/>
              <a:ea typeface="+mn-ea"/>
            </a:endParaRPr>
          </a:p>
          <a:p>
            <a:pPr eaLnBrk="1" hangingPunct="1">
              <a:lnSpc>
                <a:spcPct val="140000"/>
              </a:lnSpc>
              <a:defRPr/>
            </a:pPr>
            <a:r>
              <a:rPr lang="zh-CN" altLang="en-US" sz="3200" b="1" dirty="0">
                <a:latin typeface="+mn-ea"/>
                <a:ea typeface="+mn-ea"/>
              </a:rPr>
              <a:t>劈面　 　 向日葵    拽住　 　 撵走</a:t>
            </a:r>
            <a:endParaRPr lang="en-US" altLang="zh-CN" sz="3200" b="1" dirty="0">
              <a:latin typeface="+mn-ea"/>
              <a:ea typeface="+mn-ea"/>
            </a:endParaRPr>
          </a:p>
          <a:p>
            <a:pPr eaLnBrk="1" hangingPunct="1">
              <a:lnSpc>
                <a:spcPct val="140000"/>
              </a:lnSpc>
              <a:defRPr/>
            </a:pPr>
            <a:r>
              <a:rPr lang="zh-CN" altLang="en-US" sz="3200" b="1" dirty="0">
                <a:latin typeface="+mn-ea"/>
                <a:ea typeface="+mn-ea"/>
              </a:rPr>
              <a:t>烫手　 　 舔食　 　 幸福　 　 冲着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1295" y="902361"/>
            <a:ext cx="686080" cy="4093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</a:pPr>
            <a:r>
              <a:rPr lang="en-US" altLang="zh-CN" sz="2400" b="1" dirty="0" err="1">
                <a:solidFill>
                  <a:srgbClr val="FF0000"/>
                </a:solidFill>
                <a:latin typeface="宋体" panose="02010600030101010101" pitchFamily="2" charset="-122"/>
              </a:rPr>
              <a:t>ju</a:t>
            </a:r>
            <a:endParaRPr lang="zh-CN" altLang="en-US" sz="24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4246" y="2299220"/>
            <a:ext cx="1254098" cy="4093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</a:pPr>
            <a:r>
              <a:rPr lang="en-US" altLang="zh-CN" sz="2400" b="1" dirty="0" err="1">
                <a:solidFill>
                  <a:srgbClr val="FF0000"/>
                </a:solidFill>
                <a:latin typeface="宋体" panose="02010600030101010101" pitchFamily="2" charset="-122"/>
              </a:rPr>
              <a:t>chònɡ</a:t>
            </a:r>
            <a:endParaRPr lang="zh-CN" altLang="en-US" sz="24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3648" y="3209890"/>
            <a:ext cx="7378269" cy="8543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t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latinLnBrk="1" hangingPunct="1">
              <a:lnSpc>
                <a:spcPct val="12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宋体" panose="02010600030101010101" pitchFamily="2" charset="-122"/>
              </a:rPr>
              <a:t>用开水等浇，水流撞击；向上钻；快速向前闯；互相抵消；通行的大道。（如：冲茶、冲入云霄、冲锋、冲击、冲动）</a:t>
            </a:r>
            <a:endParaRPr lang="en-US" altLang="zh-CN" sz="22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52A5EA5-1C70-4BB7-ADE9-9AB478F11BC0}"/>
              </a:ext>
            </a:extLst>
          </p:cNvPr>
          <p:cNvSpPr/>
          <p:nvPr/>
        </p:nvSpPr>
        <p:spPr>
          <a:xfrm>
            <a:off x="355007" y="3206198"/>
            <a:ext cx="89800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b="1" dirty="0" err="1">
                <a:solidFill>
                  <a:srgbClr val="FF0000"/>
                </a:solidFill>
                <a:latin typeface="宋体" panose="02010600030101010101" pitchFamily="2" charset="-122"/>
              </a:rPr>
              <a:t>chōnɡ</a:t>
            </a:r>
            <a:endParaRPr lang="zh-CN" altLang="en-US" sz="2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1E08C4E-9C99-497D-95B7-AF49AD51A5CC}"/>
              </a:ext>
            </a:extLst>
          </p:cNvPr>
          <p:cNvSpPr/>
          <p:nvPr/>
        </p:nvSpPr>
        <p:spPr>
          <a:xfrm>
            <a:off x="355007" y="4156003"/>
            <a:ext cx="89800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b="1" dirty="0" err="1">
                <a:solidFill>
                  <a:srgbClr val="FF0000"/>
                </a:solidFill>
                <a:latin typeface="宋体" panose="02010600030101010101" pitchFamily="2" charset="-122"/>
              </a:rPr>
              <a:t>chònɡ</a:t>
            </a:r>
            <a:endParaRPr lang="zh-CN" altLang="en-US" sz="2200" b="1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26BFC5E-8DF7-46DE-8FE9-47F448B5B2F8}"/>
              </a:ext>
            </a:extLst>
          </p:cNvPr>
          <p:cNvSpPr/>
          <p:nvPr/>
        </p:nvSpPr>
        <p:spPr>
          <a:xfrm>
            <a:off x="1403648" y="4155926"/>
            <a:ext cx="7374903" cy="4446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t" anchorCtr="0">
            <a:no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宋体" panose="02010600030101010101" pitchFamily="2" charset="-122"/>
              </a:rPr>
              <a:t>对着，向；猛烈；凭，根据。（如：冲着、冲压、冲劲儿）</a:t>
            </a:r>
          </a:p>
        </p:txBody>
      </p:sp>
    </p:spTree>
    <p:extLst>
      <p:ext uri="{BB962C8B-B14F-4D97-AF65-F5344CB8AC3E}">
        <p14:creationId xmlns:p14="http://schemas.microsoft.com/office/powerpoint/2010/main" val="260649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5" grpId="0"/>
      <p:bldP spid="26" grpId="0"/>
      <p:bldP spid="3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08DD9894-786F-4705-A07E-4C45E10B08CA}"/>
              </a:ext>
            </a:extLst>
          </p:cNvPr>
          <p:cNvGrpSpPr/>
          <p:nvPr/>
        </p:nvGrpSpPr>
        <p:grpSpPr>
          <a:xfrm>
            <a:off x="1259632" y="869045"/>
            <a:ext cx="6925266" cy="881888"/>
            <a:chOff x="631585" y="3077463"/>
            <a:chExt cx="6925266" cy="881888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5C11BAB9-45D5-488C-8D04-218917929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585" y="3077463"/>
              <a:ext cx="876510" cy="881888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061A1ADE-F6E3-4608-A73D-6FFF802D3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693" y="3077463"/>
              <a:ext cx="876510" cy="881888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D96783EB-3A77-496D-B097-8E2DFEAE8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59801" y="3077463"/>
              <a:ext cx="876510" cy="881888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EDA2FEAD-0922-4995-8FA1-7A497AA59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3909" y="3077463"/>
              <a:ext cx="876510" cy="881888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F62291DD-5195-4CF7-ACC6-70E43B274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8017" y="3077463"/>
              <a:ext cx="876510" cy="881888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D5389EF3-0845-454F-90F6-BC22338FA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2125" y="3077463"/>
              <a:ext cx="876510" cy="881888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EEDA1154-00CB-43AF-9A93-9972CE9B8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6233" y="3077463"/>
              <a:ext cx="876510" cy="881888"/>
            </a:xfrm>
            <a:prstGeom prst="rect">
              <a:avLst/>
            </a:prstGeom>
          </p:spPr>
        </p:pic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EEDA1154-00CB-43AF-9A93-9972CE9B8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0341" y="3077463"/>
              <a:ext cx="876510" cy="881888"/>
            </a:xfrm>
            <a:prstGeom prst="rect">
              <a:avLst/>
            </a:prstGeom>
          </p:spPr>
        </p:pic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D44A477-CA4D-47E8-9227-F482C4A6EDBE}"/>
              </a:ext>
            </a:extLst>
          </p:cNvPr>
          <p:cNvGrpSpPr/>
          <p:nvPr/>
        </p:nvGrpSpPr>
        <p:grpSpPr>
          <a:xfrm>
            <a:off x="1259632" y="2211710"/>
            <a:ext cx="6048756" cy="881888"/>
            <a:chOff x="631585" y="3077463"/>
            <a:chExt cx="6048756" cy="881888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E64CE4B3-A4CC-4B1B-A8D7-04111D420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585" y="3077463"/>
              <a:ext cx="876510" cy="881888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66975855-609F-4952-A73E-5E5D4C950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693" y="3077463"/>
              <a:ext cx="876510" cy="881888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D612FB8A-1565-4D88-8208-52AEE6539A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59801" y="3077463"/>
              <a:ext cx="876510" cy="881888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519CB9A7-5AAD-4872-8C61-5CC664383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3909" y="3077463"/>
              <a:ext cx="876510" cy="881888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D8BBC80F-3EE3-44FF-9F74-C26F52B8F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8017" y="3077463"/>
              <a:ext cx="876510" cy="881888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8E89BCF8-3846-44F0-9218-80FEDC7D9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2125" y="3077463"/>
              <a:ext cx="876510" cy="881888"/>
            </a:xfrm>
            <a:prstGeom prst="rect">
              <a:avLst/>
            </a:prstGeom>
          </p:spPr>
        </p:pic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E89BCF8-3846-44F0-9218-80FEDC7D9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3831" y="3077463"/>
              <a:ext cx="876510" cy="881888"/>
            </a:xfrm>
            <a:prstGeom prst="rect">
              <a:avLst/>
            </a:prstGeom>
          </p:spPr>
        </p:pic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96538FC2-0EF7-473C-AC0A-889C21424808}"/>
              </a:ext>
            </a:extLst>
          </p:cNvPr>
          <p:cNvSpPr/>
          <p:nvPr/>
        </p:nvSpPr>
        <p:spPr>
          <a:xfrm>
            <a:off x="1111418" y="812178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介</a:t>
            </a:r>
            <a:endParaRPr lang="en-US" altLang="zh-CN" sz="5400" b="1" kern="100" dirty="0">
              <a:solidFill>
                <a:srgbClr val="0066CC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2D88B1-7ACA-4455-A7DE-794286F5461A}"/>
              </a:ext>
            </a:extLst>
          </p:cNvPr>
          <p:cNvSpPr/>
          <p:nvPr/>
        </p:nvSpPr>
        <p:spPr>
          <a:xfrm>
            <a:off x="1975145" y="812178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绍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3BB5835-586F-4B38-92F1-5DA3A8B2B037}"/>
              </a:ext>
            </a:extLst>
          </p:cNvPr>
          <p:cNvSpPr/>
          <p:nvPr/>
        </p:nvSpPr>
        <p:spPr>
          <a:xfrm>
            <a:off x="2838872" y="812178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妖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5D04670-9D64-45E9-8489-8644EBA94480}"/>
              </a:ext>
            </a:extLst>
          </p:cNvPr>
          <p:cNvSpPr/>
          <p:nvPr/>
        </p:nvSpPr>
        <p:spPr>
          <a:xfrm>
            <a:off x="3702599" y="812178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矩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2197FF1-D0BA-4B0A-AEE4-D75CAAFFD85A}"/>
              </a:ext>
            </a:extLst>
          </p:cNvPr>
          <p:cNvSpPr/>
          <p:nvPr/>
        </p:nvSpPr>
        <p:spPr>
          <a:xfrm>
            <a:off x="4566326" y="812178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乖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D621D86-8D38-4F60-8FDB-D40EE29DEECF}"/>
              </a:ext>
            </a:extLst>
          </p:cNvPr>
          <p:cNvSpPr/>
          <p:nvPr/>
        </p:nvSpPr>
        <p:spPr>
          <a:xfrm>
            <a:off x="5430053" y="812178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撵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BF7842A7-B990-4A10-8C98-C2AB0E3E489C}"/>
              </a:ext>
            </a:extLst>
          </p:cNvPr>
          <p:cNvSpPr/>
          <p:nvPr/>
        </p:nvSpPr>
        <p:spPr>
          <a:xfrm>
            <a:off x="6297832" y="812178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烫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7A70F25B-F25C-4EFE-A838-1E3FA401EEFD}"/>
              </a:ext>
            </a:extLst>
          </p:cNvPr>
          <p:cNvSpPr/>
          <p:nvPr/>
        </p:nvSpPr>
        <p:spPr>
          <a:xfrm>
            <a:off x="1099971" y="2163594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拽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F7ED521-8797-42BE-9565-5724F03E8A7B}"/>
              </a:ext>
            </a:extLst>
          </p:cNvPr>
          <p:cNvSpPr/>
          <p:nvPr/>
        </p:nvSpPr>
        <p:spPr>
          <a:xfrm>
            <a:off x="1966306" y="2163594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福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B62C5D1-F905-4F20-9EAE-ED58502A8A91}"/>
              </a:ext>
            </a:extLst>
          </p:cNvPr>
          <p:cNvSpPr/>
          <p:nvPr/>
        </p:nvSpPr>
        <p:spPr>
          <a:xfrm>
            <a:off x="2832641" y="2163594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舔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7805D88-A324-47BF-B85B-AF50B271F9E0}"/>
              </a:ext>
            </a:extLst>
          </p:cNvPr>
          <p:cNvSpPr/>
          <p:nvPr/>
        </p:nvSpPr>
        <p:spPr>
          <a:xfrm>
            <a:off x="3698976" y="2163594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葵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F09A18F4-584A-4CF2-9A8B-35A01BBDAB70}"/>
              </a:ext>
            </a:extLst>
          </p:cNvPr>
          <p:cNvSpPr/>
          <p:nvPr/>
        </p:nvSpPr>
        <p:spPr>
          <a:xfrm>
            <a:off x="4565311" y="2163594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瘦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6E87EC5F-4278-4B0C-8F17-A6349CA7FD96}"/>
              </a:ext>
            </a:extLst>
          </p:cNvPr>
          <p:cNvSpPr/>
          <p:nvPr/>
        </p:nvSpPr>
        <p:spPr>
          <a:xfrm>
            <a:off x="5431646" y="2163594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棒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6A2C3319-65F5-4633-888A-91A665086CA7}"/>
              </a:ext>
            </a:extLst>
          </p:cNvPr>
          <p:cNvSpPr/>
          <p:nvPr/>
        </p:nvSpPr>
        <p:spPr>
          <a:xfrm>
            <a:off x="316839" y="215500"/>
            <a:ext cx="5400600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eaLnBrk="1" hangingPunct="1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u"/>
              <a:defRPr/>
            </a:pPr>
            <a:r>
              <a:rPr lang="zh-CN" altLang="en-US" sz="2800" b="1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完成课前预习单第</a:t>
            </a:r>
            <a:r>
              <a:rPr lang="en-US" altLang="zh-CN" sz="2800" b="1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en-US" sz="2800" b="1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题。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BF7842A7-B990-4A10-8C98-C2AB0E3E489C}"/>
              </a:ext>
            </a:extLst>
          </p:cNvPr>
          <p:cNvSpPr/>
          <p:nvPr/>
        </p:nvSpPr>
        <p:spPr>
          <a:xfrm>
            <a:off x="7152194" y="812178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丫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6E87EC5F-4278-4B0C-8F17-A6349CA7FD96}"/>
              </a:ext>
            </a:extLst>
          </p:cNvPr>
          <p:cNvSpPr/>
          <p:nvPr/>
        </p:nvSpPr>
        <p:spPr>
          <a:xfrm>
            <a:off x="6262927" y="2163594"/>
            <a:ext cx="115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spcAft>
                <a:spcPts val="0"/>
              </a:spcAft>
              <a:defRPr/>
            </a:pPr>
            <a:r>
              <a:rPr lang="zh-CN" altLang="en-US" sz="5400" b="1" kern="100" dirty="0">
                <a:solidFill>
                  <a:srgbClr val="0066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罢</a:t>
            </a:r>
          </a:p>
        </p:txBody>
      </p:sp>
      <p:pic>
        <p:nvPicPr>
          <p:cNvPr id="3" name="乖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2037" y="3237040"/>
            <a:ext cx="1494626" cy="1494626"/>
          </a:xfrm>
          <a:prstGeom prst="rect">
            <a:avLst/>
          </a:prstGeom>
        </p:spPr>
      </p:pic>
      <p:pic>
        <p:nvPicPr>
          <p:cNvPr id="4" name="瘦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64088" y="3252465"/>
            <a:ext cx="1494626" cy="1494626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3183" y="3141714"/>
            <a:ext cx="3126404" cy="1800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t" anchorCtr="0">
            <a:no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撇平横长，竖为悬针竖，“北”字拆分左右，相互对称。书写时注意先中间后两边。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991" y="3527449"/>
            <a:ext cx="2197576" cy="9885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t" anchorCtr="0">
            <a:no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宋体" panose="02010600030101010101" pitchFamily="2" charset="-122"/>
              </a:rPr>
              <a:t>“叟”上半部分的竖要稍出头。</a:t>
            </a:r>
            <a:endParaRPr lang="zh-CN" altLang="en-US" sz="2200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864358" y="2499742"/>
            <a:ext cx="851706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1796887" y="2244368"/>
            <a:ext cx="33291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383" y="1728603"/>
            <a:ext cx="1928210" cy="4596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t" anchorCtr="0">
            <a:no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不要多加一点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1298" y="1727968"/>
            <a:ext cx="3794346" cy="4596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t" anchorCtr="0">
            <a:noAutofit/>
          </a:bodyPr>
          <a:lstStyle/>
          <a:p>
            <a:pPr eaLnBrk="1" latinLnBrk="1" hangingPunct="1">
              <a:lnSpc>
                <a:spcPct val="12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与“祭”的上半部区分开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4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5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46" grpId="0"/>
      <p:bldP spid="47" grpId="0"/>
      <p:bldP spid="6" grpId="0" animBg="1"/>
      <p:bldP spid="48" grpId="0" animBg="1"/>
      <p:bldP spid="49" grpId="0"/>
      <p:bldP spid="5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83568" y="483518"/>
            <a:ext cx="7920880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latin typeface="+mn-ea"/>
                <a:ea typeface="+mn-ea"/>
              </a:rPr>
              <a:t>思考：课文主要写了一件什么事？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538" y="3803671"/>
            <a:ext cx="7936940" cy="1057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王葆对奶奶讲的宝葫芦的故事着了迷，他幻想着自己能得到一个宝葫芦。</a:t>
            </a:r>
          </a:p>
        </p:txBody>
      </p:sp>
      <p:sp>
        <p:nvSpPr>
          <p:cNvPr id="4" name="矩形 3"/>
          <p:cNvSpPr/>
          <p:nvPr/>
        </p:nvSpPr>
        <p:spPr>
          <a:xfrm>
            <a:off x="675538" y="1254983"/>
            <a:ext cx="7920880" cy="2456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3200" b="1" dirty="0">
                <a:latin typeface="+mn-ea"/>
                <a:ea typeface="+mn-ea"/>
              </a:rPr>
              <a:t>方法：抓主去次</a:t>
            </a:r>
            <a:endParaRPr lang="en-US" altLang="zh-CN" sz="3200" b="1" dirty="0">
              <a:latin typeface="+mn-ea"/>
              <a:ea typeface="+mn-ea"/>
            </a:endParaRPr>
          </a:p>
          <a:p>
            <a:pPr marL="457200" indent="-457200" eaLnBrk="1" hangingPunct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+mn-ea"/>
                <a:ea typeface="+mn-ea"/>
              </a:rPr>
              <a:t>课文的主人公是谁？</a:t>
            </a:r>
            <a:endParaRPr lang="en-US" altLang="zh-CN" sz="3200" b="1" dirty="0">
              <a:latin typeface="+mn-ea"/>
              <a:ea typeface="+mn-ea"/>
            </a:endParaRPr>
          </a:p>
          <a:p>
            <a:pPr marL="457200" indent="-457200" eaLnBrk="1" hangingPunct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+mn-ea"/>
                <a:ea typeface="+mn-ea"/>
              </a:rPr>
              <a:t>王葆经常听奶奶讲什么故事着了迷？</a:t>
            </a:r>
            <a:endParaRPr lang="en-US" altLang="zh-CN" sz="3200" b="1" dirty="0">
              <a:latin typeface="+mn-ea"/>
              <a:ea typeface="+mn-ea"/>
            </a:endParaRPr>
          </a:p>
          <a:p>
            <a:pPr marL="457200" indent="-457200" eaLnBrk="1" hangingPunct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+mn-ea"/>
                <a:ea typeface="+mn-ea"/>
              </a:rPr>
              <a:t>结果怎样？</a:t>
            </a:r>
          </a:p>
        </p:txBody>
      </p:sp>
    </p:spTree>
    <p:extLst>
      <p:ext uri="{BB962C8B-B14F-4D97-AF65-F5344CB8AC3E}">
        <p14:creationId xmlns:p14="http://schemas.microsoft.com/office/powerpoint/2010/main" val="3971662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选自“课中导学单”活动一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5293" y="943426"/>
            <a:ext cx="8208912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活动一：提取信息，梳理脉络。</a:t>
            </a:r>
          </a:p>
        </p:txBody>
      </p:sp>
      <p:sp>
        <p:nvSpPr>
          <p:cNvPr id="16" name="矩形 15"/>
          <p:cNvSpPr/>
          <p:nvPr/>
        </p:nvSpPr>
        <p:spPr>
          <a:xfrm>
            <a:off x="535293" y="2054773"/>
            <a:ext cx="8208912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    默读课文，围绕“‘我’是谁？</a:t>
            </a:r>
            <a:r>
              <a:rPr lang="en-US" altLang="zh-CN" sz="2800" b="1" dirty="0">
                <a:latin typeface="+mn-ea"/>
                <a:ea typeface="+mn-ea"/>
              </a:rPr>
              <a:t>‘</a:t>
            </a:r>
            <a:r>
              <a:rPr lang="zh-CN" altLang="en-US" sz="2800" b="1" dirty="0">
                <a:latin typeface="+mn-ea"/>
                <a:ea typeface="+mn-ea"/>
              </a:rPr>
              <a:t>我’为什么想得到一个宝葫芦？</a:t>
            </a:r>
            <a:r>
              <a:rPr lang="en-US" altLang="zh-CN" sz="2800" b="1" dirty="0">
                <a:latin typeface="+mn-ea"/>
                <a:ea typeface="+mn-ea"/>
              </a:rPr>
              <a:t>‘</a:t>
            </a:r>
            <a:r>
              <a:rPr lang="zh-CN" altLang="en-US" sz="2800" b="1" dirty="0">
                <a:latin typeface="+mn-ea"/>
                <a:ea typeface="+mn-ea"/>
              </a:rPr>
              <a:t>我’想要宝葫芦干什么？</a:t>
            </a:r>
            <a:r>
              <a:rPr lang="en-US" altLang="zh-CN" sz="2800" b="1" dirty="0">
                <a:latin typeface="+mn-ea"/>
                <a:ea typeface="+mn-ea"/>
              </a:rPr>
              <a:t>”</a:t>
            </a:r>
            <a:r>
              <a:rPr lang="zh-CN" altLang="en-US" sz="2800" b="1" dirty="0">
                <a:latin typeface="+mn-ea"/>
                <a:ea typeface="+mn-ea"/>
              </a:rPr>
              <a:t>这三个问题展开思考，完成下面的思维导图。</a:t>
            </a:r>
          </a:p>
        </p:txBody>
      </p:sp>
    </p:spTree>
    <p:extLst>
      <p:ext uri="{BB962C8B-B14F-4D97-AF65-F5344CB8AC3E}">
        <p14:creationId xmlns:p14="http://schemas.microsoft.com/office/powerpoint/2010/main" val="3533672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C02F5CE-9D81-477D-8AE4-8B365A8E36DA}"/>
              </a:ext>
            </a:extLst>
          </p:cNvPr>
          <p:cNvSpPr/>
          <p:nvPr/>
        </p:nvSpPr>
        <p:spPr>
          <a:xfrm flipH="1">
            <a:off x="6013622" y="4702199"/>
            <a:ext cx="3066081" cy="3970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选自“课中导学单”活动一</a:t>
            </a:r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54495" y="550555"/>
            <a:ext cx="8208912" cy="540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lnSpc>
                <a:spcPct val="120000"/>
              </a:lnSpc>
            </a:pPr>
            <a:r>
              <a:rPr lang="zh-CN" altLang="en-US" sz="2800" b="1" dirty="0">
                <a:latin typeface="+mn-ea"/>
                <a:ea typeface="+mn-ea"/>
              </a:rPr>
              <a:t>宝葫芦的秘密（节选）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307101" y="1101032"/>
            <a:ext cx="8513371" cy="3486942"/>
            <a:chOff x="307101" y="1101032"/>
            <a:chExt cx="8513371" cy="3486942"/>
          </a:xfrm>
        </p:grpSpPr>
        <p:sp>
          <p:nvSpPr>
            <p:cNvPr id="4" name="矩形 3"/>
            <p:cNvSpPr/>
            <p:nvPr/>
          </p:nvSpPr>
          <p:spPr>
            <a:xfrm>
              <a:off x="307101" y="1101032"/>
              <a:ext cx="3244619" cy="9198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20000"/>
                </a:lnSpc>
              </a:pPr>
              <a:r>
                <a:rPr lang="zh-CN" altLang="en-US" sz="2400" b="1" dirty="0">
                  <a:latin typeface="+mn-ea"/>
                  <a:ea typeface="+mn-ea"/>
                </a:rPr>
                <a:t>“我”是谁？</a:t>
              </a:r>
              <a:endParaRPr lang="en-US" altLang="zh-CN" sz="2400" b="1" dirty="0">
                <a:latin typeface="+mn-ea"/>
                <a:ea typeface="+mn-ea"/>
              </a:endParaRPr>
            </a:p>
            <a:p>
              <a:pPr eaLnBrk="1" hangingPunct="1">
                <a:lnSpc>
                  <a:spcPct val="120000"/>
                </a:lnSpc>
              </a:pPr>
              <a:r>
                <a:rPr lang="zh-CN" altLang="en-US" sz="2400" b="1" dirty="0">
                  <a:latin typeface="+mn-ea"/>
                  <a:ea typeface="+mn-ea"/>
                </a:rPr>
                <a:t>（第</a:t>
              </a:r>
              <a:r>
                <a:rPr lang="en-US" altLang="zh-CN" sz="2400" b="1" dirty="0">
                  <a:latin typeface="+mn-ea"/>
                  <a:ea typeface="+mn-ea"/>
                </a:rPr>
                <a:t>1</a:t>
              </a:r>
              <a:r>
                <a:rPr lang="zh-CN" altLang="en-US" sz="2400" b="1" dirty="0">
                  <a:latin typeface="+mn-ea"/>
                  <a:ea typeface="+mn-ea"/>
                </a:rPr>
                <a:t>～</a:t>
              </a:r>
              <a:r>
                <a:rPr lang="en-US" altLang="zh-CN" sz="2400" b="1" dirty="0">
                  <a:latin typeface="+mn-ea"/>
                  <a:ea typeface="+mn-ea"/>
                </a:rPr>
                <a:t>4</a:t>
              </a:r>
              <a:r>
                <a:rPr lang="zh-CN" altLang="en-US" sz="2400" b="1" dirty="0">
                  <a:latin typeface="+mn-ea"/>
                  <a:ea typeface="+mn-ea"/>
                </a:rPr>
                <a:t>自然段）</a:t>
              </a:r>
            </a:p>
          </p:txBody>
        </p:sp>
        <p:sp>
          <p:nvSpPr>
            <p:cNvPr id="5" name="圆角矩形 4"/>
            <p:cNvSpPr/>
            <p:nvPr/>
          </p:nvSpPr>
          <p:spPr>
            <a:xfrm>
              <a:off x="307101" y="1101032"/>
              <a:ext cx="2668555" cy="1008112"/>
            </a:xfrm>
            <a:prstGeom prst="round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" name="直接箭头连接符 6"/>
            <p:cNvCxnSpPr/>
            <p:nvPr/>
          </p:nvCxnSpPr>
          <p:spPr>
            <a:xfrm>
              <a:off x="2975656" y="1605088"/>
              <a:ext cx="57606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3623728" y="1821112"/>
              <a:ext cx="302433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>
              <a:off x="307101" y="2227287"/>
              <a:ext cx="3964699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20000"/>
                </a:lnSpc>
              </a:pPr>
              <a:r>
                <a:rPr lang="zh-CN" altLang="en-US" sz="2400" b="1" dirty="0">
                  <a:latin typeface="+mn-ea"/>
                  <a:ea typeface="+mn-ea"/>
                </a:rPr>
                <a:t>“我”为什么想得到一个宝葫芦？（第</a:t>
              </a:r>
              <a:r>
                <a:rPr lang="en-US" altLang="zh-CN" sz="2400" b="1" dirty="0">
                  <a:latin typeface="+mn-ea"/>
                  <a:ea typeface="+mn-ea"/>
                </a:rPr>
                <a:t>5</a:t>
              </a:r>
              <a:r>
                <a:rPr lang="zh-CN" altLang="en-US" sz="2400" b="1" dirty="0">
                  <a:latin typeface="+mn-ea"/>
                  <a:ea typeface="+mn-ea"/>
                </a:rPr>
                <a:t>～</a:t>
              </a:r>
              <a:r>
                <a:rPr lang="en-US" altLang="zh-CN" sz="2400" b="1" dirty="0">
                  <a:latin typeface="+mn-ea"/>
                  <a:ea typeface="+mn-ea"/>
                </a:rPr>
                <a:t>19</a:t>
              </a:r>
              <a:r>
                <a:rPr lang="zh-CN" altLang="en-US" sz="2400" b="1" dirty="0">
                  <a:latin typeface="+mn-ea"/>
                  <a:ea typeface="+mn-ea"/>
                </a:rPr>
                <a:t>自然段）</a:t>
              </a: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307101" y="2227287"/>
              <a:ext cx="3964699" cy="1008112"/>
            </a:xfrm>
            <a:prstGeom prst="round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箭头连接符 11"/>
            <p:cNvCxnSpPr/>
            <p:nvPr/>
          </p:nvCxnSpPr>
          <p:spPr>
            <a:xfrm>
              <a:off x="4271800" y="2731343"/>
              <a:ext cx="57606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4919872" y="3206016"/>
              <a:ext cx="39006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307101" y="3483373"/>
              <a:ext cx="3964699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20000"/>
                </a:lnSpc>
              </a:pPr>
              <a:r>
                <a:rPr lang="zh-CN" altLang="en-US" sz="2400" b="1" dirty="0">
                  <a:latin typeface="+mn-ea"/>
                  <a:ea typeface="+mn-ea"/>
                </a:rPr>
                <a:t>“我”想要宝葫芦干什么？（第</a:t>
              </a:r>
              <a:r>
                <a:rPr lang="en-US" altLang="zh-CN" sz="2400" b="1" dirty="0">
                  <a:latin typeface="+mn-ea"/>
                  <a:ea typeface="+mn-ea"/>
                </a:rPr>
                <a:t>20</a:t>
              </a:r>
              <a:r>
                <a:rPr lang="zh-CN" altLang="en-US" sz="2400" b="1" dirty="0">
                  <a:latin typeface="+mn-ea"/>
                  <a:ea typeface="+mn-ea"/>
                </a:rPr>
                <a:t>～</a:t>
              </a:r>
              <a:r>
                <a:rPr lang="en-US" altLang="zh-CN" sz="2400" b="1" dirty="0">
                  <a:latin typeface="+mn-ea"/>
                  <a:ea typeface="+mn-ea"/>
                </a:rPr>
                <a:t>21</a:t>
              </a:r>
              <a:r>
                <a:rPr lang="zh-CN" altLang="en-US" sz="2400" b="1" dirty="0">
                  <a:latin typeface="+mn-ea"/>
                  <a:ea typeface="+mn-ea"/>
                </a:rPr>
                <a:t>自然段）</a:t>
              </a: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307101" y="3483373"/>
              <a:ext cx="3964699" cy="1008112"/>
            </a:xfrm>
            <a:prstGeom prst="round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6" name="直接箭头连接符 15"/>
            <p:cNvCxnSpPr/>
            <p:nvPr/>
          </p:nvCxnSpPr>
          <p:spPr>
            <a:xfrm>
              <a:off x="4271800" y="3987429"/>
              <a:ext cx="57606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4919872" y="4587974"/>
              <a:ext cx="39006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9725" y="1307817"/>
            <a:ext cx="3072341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主人公王葆自我介绍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9872" y="2227287"/>
            <a:ext cx="3684576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奶奶讲的宝葫芦的故事让“我”觉得宝葫芦很神奇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4706E71-4D3D-FE5A-65A7-1B8571F89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07" y="3238054"/>
            <a:ext cx="4231974" cy="142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帮助自己解决遇到的难题，如，做算术题，种向日葵，化解和科学小组的同学的矛盾</a:t>
            </a:r>
            <a:r>
              <a:rPr lang="en-US" altLang="zh-CN" sz="24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endParaRPr lang="zh-CN" altLang="en-US" sz="2400" b="1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2215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6272</TotalTime>
  <Words>2543</Words>
  <Application>Microsoft Office PowerPoint</Application>
  <PresentationFormat>全屏显示(16:9)</PresentationFormat>
  <Paragraphs>171</Paragraphs>
  <Slides>32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9" baseType="lpstr">
      <vt:lpstr>黑体</vt:lpstr>
      <vt:lpstr>楷体</vt:lpstr>
      <vt:lpstr>宋体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状元成才路</Manager>
  <Company>状元成才路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状元成才路</dc:title>
  <dc:subject>状元成才路</dc:subject>
  <dc:creator>User</dc:creator>
  <cp:keywords>状元成才路</cp:keywords>
  <dc:description>声  明_x000d_
_x000d_
 本文件仅用于个人学习、研究或欣赏，以及其他非商业性或非盈利性用途，但同时应遵守著作权法及其他相关法律的规定，不得侵犯本司及相关权利人的合法权利。_x000d_
 除此以外，将本文件任何内容用于其他用途时，应获得授权，如发现未经授权用于商业或盈利用途将追加侵权者的法律责任。_x000d_
_x000d_
武汉天成贵龙文化传播有限公司</dc:description>
  <cp:lastModifiedBy>Administrator</cp:lastModifiedBy>
  <cp:revision>610</cp:revision>
  <dcterms:created xsi:type="dcterms:W3CDTF">2016-10-29T08:56:49Z</dcterms:created>
  <dcterms:modified xsi:type="dcterms:W3CDTF">2024-10-23T09:31:56Z</dcterms:modified>
  <cp:category>状元成才路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来源">
    <vt:lpwstr>状元成才路系列</vt:lpwstr>
  </property>
</Properties>
</file>

<file path=docProps/thumbnail.jpeg>
</file>